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0" r:id="rId4"/>
    <p:sldId id="261" r:id="rId5"/>
    <p:sldId id="298" r:id="rId6"/>
    <p:sldId id="299" r:id="rId7"/>
    <p:sldId id="300" r:id="rId8"/>
    <p:sldId id="301" r:id="rId9"/>
    <p:sldId id="304" r:id="rId10"/>
    <p:sldId id="302" r:id="rId11"/>
    <p:sldId id="303" r:id="rId12"/>
    <p:sldId id="295" r:id="rId13"/>
    <p:sldId id="274" r:id="rId14"/>
    <p:sldId id="307" r:id="rId15"/>
    <p:sldId id="275" r:id="rId16"/>
    <p:sldId id="285" r:id="rId17"/>
    <p:sldId id="305" r:id="rId18"/>
    <p:sldId id="306" r:id="rId19"/>
    <p:sldId id="276" r:id="rId20"/>
    <p:sldId id="286" r:id="rId21"/>
    <p:sldId id="310" r:id="rId22"/>
    <p:sldId id="279" r:id="rId23"/>
    <p:sldId id="287" r:id="rId24"/>
    <p:sldId id="308" r:id="rId25"/>
    <p:sldId id="312" r:id="rId26"/>
    <p:sldId id="320" r:id="rId27"/>
    <p:sldId id="321" r:id="rId28"/>
    <p:sldId id="313" r:id="rId29"/>
    <p:sldId id="314" r:id="rId30"/>
    <p:sldId id="315" r:id="rId31"/>
    <p:sldId id="316" r:id="rId32"/>
    <p:sldId id="309" r:id="rId33"/>
    <p:sldId id="311" r:id="rId34"/>
    <p:sldId id="297" r:id="rId35"/>
    <p:sldId id="296" r:id="rId36"/>
    <p:sldId id="277" r:id="rId37"/>
    <p:sldId id="288" r:id="rId38"/>
    <p:sldId id="318" r:id="rId39"/>
    <p:sldId id="326" r:id="rId40"/>
    <p:sldId id="329" r:id="rId41"/>
    <p:sldId id="331" r:id="rId42"/>
    <p:sldId id="333" r:id="rId43"/>
    <p:sldId id="334" r:id="rId44"/>
    <p:sldId id="335" r:id="rId45"/>
    <p:sldId id="336" r:id="rId46"/>
    <p:sldId id="332" r:id="rId47"/>
    <p:sldId id="337" r:id="rId48"/>
    <p:sldId id="339" r:id="rId49"/>
    <p:sldId id="278" r:id="rId50"/>
    <p:sldId id="282" r:id="rId51"/>
    <p:sldId id="319" r:id="rId52"/>
    <p:sldId id="322" r:id="rId53"/>
    <p:sldId id="292" r:id="rId54"/>
    <p:sldId id="324" r:id="rId55"/>
    <p:sldId id="325" r:id="rId56"/>
    <p:sldId id="328" r:id="rId57"/>
    <p:sldId id="280" r:id="rId58"/>
    <p:sldId id="323" r:id="rId59"/>
    <p:sldId id="281" r:id="rId60"/>
    <p:sldId id="262"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13" autoAdjust="0"/>
    <p:restoredTop sz="94660"/>
  </p:normalViewPr>
  <p:slideViewPr>
    <p:cSldViewPr snapToGrid="0">
      <p:cViewPr varScale="1">
        <p:scale>
          <a:sx n="119" d="100"/>
          <a:sy n="119" d="100"/>
        </p:scale>
        <p:origin x="11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2/26/2024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1" eaLnBrk="1" latinLnBrk="0" hangingPunct="1">
        <a:spcBef>
          <a:spcPct val="0"/>
        </a:spcBef>
        <a:buNone/>
        <a:defRPr sz="3600" kern="1200">
          <a:solidFill>
            <a:schemeClr val="accent2">
              <a:lumMod val="7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7AA235-10E4-4BF4-B522-13A269EE13DB}"/>
              </a:ext>
            </a:extLst>
          </p:cNvPr>
          <p:cNvSpPr>
            <a:spLocks noGrp="1"/>
          </p:cNvSpPr>
          <p:nvPr>
            <p:ph type="ctrTitle"/>
          </p:nvPr>
        </p:nvSpPr>
        <p:spPr>
          <a:xfrm>
            <a:off x="1100642" y="618566"/>
            <a:ext cx="9990716" cy="1613647"/>
          </a:xfrm>
        </p:spPr>
        <p:txBody>
          <a:bodyPr>
            <a:noAutofit/>
          </a:bodyPr>
          <a:lstStyle/>
          <a:p>
            <a:pPr algn="ctr" rtl="0"/>
            <a:r>
              <a:rPr lang="en-US" sz="3600" b="1" dirty="0">
                <a:latin typeface="Arial" panose="020B0604020202020204" pitchFamily="34" charset="0"/>
                <a:cs typeface="Arial" panose="020B0604020202020204" pitchFamily="34" charset="0"/>
              </a:rPr>
              <a:t>Past and Present Coiled Tubing String Failures: History and Recent New Failures Mechanisms</a:t>
            </a:r>
            <a:endParaRPr lang="fa-IR" sz="3600" b="1" dirty="0">
              <a:latin typeface="Arial" panose="020B0604020202020204" pitchFamily="34" charset="0"/>
              <a:cs typeface="Arial" panose="020B0604020202020204" pitchFamily="34" charset="0"/>
            </a:endParaRPr>
          </a:p>
        </p:txBody>
      </p:sp>
      <p:sp>
        <p:nvSpPr>
          <p:cNvPr id="5" name="Subtitle 4">
            <a:extLst>
              <a:ext uri="{FF2B5EF4-FFF2-40B4-BE49-F238E27FC236}">
                <a16:creationId xmlns:a16="http://schemas.microsoft.com/office/drawing/2014/main" id="{8962922A-BE63-4B07-A296-89787989684F}"/>
              </a:ext>
            </a:extLst>
          </p:cNvPr>
          <p:cNvSpPr>
            <a:spLocks noGrp="1"/>
          </p:cNvSpPr>
          <p:nvPr>
            <p:ph type="subTitle" idx="1"/>
          </p:nvPr>
        </p:nvSpPr>
        <p:spPr>
          <a:xfrm>
            <a:off x="4663543" y="5960720"/>
            <a:ext cx="2864914" cy="536898"/>
          </a:xfrm>
        </p:spPr>
        <p:txBody>
          <a:bodyPr>
            <a:normAutofit/>
          </a:bodyPr>
          <a:lstStyle/>
          <a:p>
            <a:r>
              <a:rPr lang="en-US" dirty="0"/>
              <a:t>Published by: </a:t>
            </a:r>
            <a:r>
              <a:rPr lang="en-US" b="1" dirty="0"/>
              <a:t>Jalal Al Ali</a:t>
            </a:r>
            <a:endParaRPr lang="fa-IR" b="1" dirty="0"/>
          </a:p>
        </p:txBody>
      </p:sp>
    </p:spTree>
    <p:extLst>
      <p:ext uri="{BB962C8B-B14F-4D97-AF65-F5344CB8AC3E}">
        <p14:creationId xmlns:p14="http://schemas.microsoft.com/office/powerpoint/2010/main" val="432152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73E453-7165-4E09-9F69-F9F15E031C40}"/>
              </a:ext>
            </a:extLst>
          </p:cNvPr>
          <p:cNvPicPr>
            <a:picLocks noChangeAspect="1"/>
          </p:cNvPicPr>
          <p:nvPr/>
        </p:nvPicPr>
        <p:blipFill>
          <a:blip r:embed="rId2"/>
          <a:stretch>
            <a:fillRect/>
          </a:stretch>
        </p:blipFill>
        <p:spPr>
          <a:xfrm>
            <a:off x="2284139" y="1065138"/>
            <a:ext cx="7623722" cy="4964400"/>
          </a:xfrm>
          <a:prstGeom prst="rect">
            <a:avLst/>
          </a:prstGeom>
        </p:spPr>
      </p:pic>
      <p:sp>
        <p:nvSpPr>
          <p:cNvPr id="3" name="TextBox 2">
            <a:extLst>
              <a:ext uri="{FF2B5EF4-FFF2-40B4-BE49-F238E27FC236}">
                <a16:creationId xmlns:a16="http://schemas.microsoft.com/office/drawing/2014/main" id="{3C4E7275-C6DB-42BE-B93B-3BDE3EA40EB5}"/>
              </a:ext>
            </a:extLst>
          </p:cNvPr>
          <p:cNvSpPr txBox="1"/>
          <p:nvPr/>
        </p:nvSpPr>
        <p:spPr>
          <a:xfrm>
            <a:off x="4768553" y="6271707"/>
            <a:ext cx="2654894" cy="307777"/>
          </a:xfrm>
          <a:prstGeom prst="rect">
            <a:avLst/>
          </a:prstGeom>
          <a:noFill/>
        </p:spPr>
        <p:txBody>
          <a:bodyPr wrap="none" rtlCol="1">
            <a:spAutoFit/>
          </a:bodyPr>
          <a:lstStyle/>
          <a:p>
            <a:r>
              <a:rPr lang="en-US" sz="1400" b="1" dirty="0">
                <a:latin typeface="+mj-lt"/>
                <a:cs typeface="Times New Roman" panose="02020603050405020304" pitchFamily="18" charset="0"/>
              </a:rPr>
              <a:t>CT String Failures VS. CT Units</a:t>
            </a:r>
            <a:endParaRPr lang="fa-IR" sz="1400" b="1" dirty="0">
              <a:latin typeface="+mj-lt"/>
              <a:cs typeface="Times New Roman" panose="02020603050405020304" pitchFamily="18" charset="0"/>
            </a:endParaRPr>
          </a:p>
        </p:txBody>
      </p:sp>
    </p:spTree>
    <p:extLst>
      <p:ext uri="{BB962C8B-B14F-4D97-AF65-F5344CB8AC3E}">
        <p14:creationId xmlns:p14="http://schemas.microsoft.com/office/powerpoint/2010/main" val="3361535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1767C4-94AA-4EA3-BF92-D8E14F217BCF}"/>
              </a:ext>
            </a:extLst>
          </p:cNvPr>
          <p:cNvSpPr txBox="1"/>
          <p:nvPr/>
        </p:nvSpPr>
        <p:spPr>
          <a:xfrm>
            <a:off x="1621971" y="1069233"/>
            <a:ext cx="9576739" cy="923330"/>
          </a:xfrm>
          <a:prstGeom prst="rect">
            <a:avLst/>
          </a:prstGeom>
          <a:noFill/>
        </p:spPr>
        <p:txBody>
          <a:bodyPr wrap="square" rtlCol="1">
            <a:spAutoFit/>
          </a:bodyPr>
          <a:lstStyle/>
          <a:p>
            <a:pPr marL="285750" indent="-285750" algn="just">
              <a:buFont typeface="Arial" panose="020B0604020202020204" pitchFamily="34" charset="0"/>
              <a:buChar char="•"/>
            </a:pPr>
            <a:r>
              <a:rPr lang="en-US" dirty="0"/>
              <a:t>The range of this ratio was between 0.09 (2016) to 0.28 (2014) with an average of 0.16 failures per CT unit.</a:t>
            </a:r>
          </a:p>
          <a:p>
            <a:pPr marL="285750" indent="-285750" algn="just">
              <a:buFont typeface="Arial" panose="020B0604020202020204" pitchFamily="34" charset="0"/>
              <a:buChar char="•"/>
            </a:pPr>
            <a:endParaRPr lang="fa-IR" dirty="0"/>
          </a:p>
        </p:txBody>
      </p:sp>
    </p:spTree>
    <p:extLst>
      <p:ext uri="{BB962C8B-B14F-4D97-AF65-F5344CB8AC3E}">
        <p14:creationId xmlns:p14="http://schemas.microsoft.com/office/powerpoint/2010/main" val="520470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EDCE77D-6A68-48D2-BAD9-5B363B94A0BA}"/>
              </a:ext>
            </a:extLst>
          </p:cNvPr>
          <p:cNvSpPr/>
          <p:nvPr/>
        </p:nvSpPr>
        <p:spPr>
          <a:xfrm>
            <a:off x="4719147" y="370869"/>
            <a:ext cx="2753706" cy="95201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Corrosion</a:t>
            </a:r>
            <a:endParaRPr lang="fa-IR" dirty="0"/>
          </a:p>
        </p:txBody>
      </p:sp>
      <p:sp>
        <p:nvSpPr>
          <p:cNvPr id="12" name="Rectangle 11">
            <a:extLst>
              <a:ext uri="{FF2B5EF4-FFF2-40B4-BE49-F238E27FC236}">
                <a16:creationId xmlns:a16="http://schemas.microsoft.com/office/drawing/2014/main" id="{143EC770-F494-45D2-AB66-BD52C2B40AD5}"/>
              </a:ext>
            </a:extLst>
          </p:cNvPr>
          <p:cNvSpPr/>
          <p:nvPr/>
        </p:nvSpPr>
        <p:spPr>
          <a:xfrm>
            <a:off x="756978" y="2190533"/>
            <a:ext cx="3302594" cy="1054248"/>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Storage Corrosion</a:t>
            </a:r>
            <a:endParaRPr lang="fa-IR" dirty="0"/>
          </a:p>
        </p:txBody>
      </p:sp>
      <p:sp>
        <p:nvSpPr>
          <p:cNvPr id="13" name="Rectangle 12">
            <a:extLst>
              <a:ext uri="{FF2B5EF4-FFF2-40B4-BE49-F238E27FC236}">
                <a16:creationId xmlns:a16="http://schemas.microsoft.com/office/drawing/2014/main" id="{A8FFB1E9-D1ED-4CEC-808B-D7FD5DF7B5D8}"/>
              </a:ext>
            </a:extLst>
          </p:cNvPr>
          <p:cNvSpPr/>
          <p:nvPr/>
        </p:nvSpPr>
        <p:spPr>
          <a:xfrm>
            <a:off x="8132428" y="2190533"/>
            <a:ext cx="3302594" cy="1054248"/>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Corrosion Operations</a:t>
            </a:r>
            <a:endParaRPr lang="fa-IR" dirty="0"/>
          </a:p>
        </p:txBody>
      </p:sp>
      <p:cxnSp>
        <p:nvCxnSpPr>
          <p:cNvPr id="17" name="Straight Connector 16">
            <a:extLst>
              <a:ext uri="{FF2B5EF4-FFF2-40B4-BE49-F238E27FC236}">
                <a16:creationId xmlns:a16="http://schemas.microsoft.com/office/drawing/2014/main" id="{1634D9AC-0FDB-41E8-A0B0-142829C94173}"/>
              </a:ext>
            </a:extLst>
          </p:cNvPr>
          <p:cNvCxnSpPr>
            <a:cxnSpLocks/>
            <a:stCxn id="13" idx="2"/>
          </p:cNvCxnSpPr>
          <p:nvPr/>
        </p:nvCxnSpPr>
        <p:spPr>
          <a:xfrm>
            <a:off x="9783725" y="3244781"/>
            <a:ext cx="0" cy="466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EE4E513-5AB8-442A-BC4F-B395CEFDBD0D}"/>
              </a:ext>
            </a:extLst>
          </p:cNvPr>
          <p:cNvCxnSpPr>
            <a:cxnSpLocks/>
          </p:cNvCxnSpPr>
          <p:nvPr/>
        </p:nvCxnSpPr>
        <p:spPr>
          <a:xfrm flipH="1">
            <a:off x="7751296" y="3711388"/>
            <a:ext cx="30377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9B769B1-B784-4054-B055-78D2A877BCF6}"/>
              </a:ext>
            </a:extLst>
          </p:cNvPr>
          <p:cNvCxnSpPr>
            <a:cxnSpLocks/>
          </p:cNvCxnSpPr>
          <p:nvPr/>
        </p:nvCxnSpPr>
        <p:spPr>
          <a:xfrm>
            <a:off x="7751296" y="3711388"/>
            <a:ext cx="0" cy="666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339F82E-464F-40E1-BCDC-479E09B56EE8}"/>
              </a:ext>
            </a:extLst>
          </p:cNvPr>
          <p:cNvCxnSpPr>
            <a:cxnSpLocks/>
          </p:cNvCxnSpPr>
          <p:nvPr/>
        </p:nvCxnSpPr>
        <p:spPr>
          <a:xfrm>
            <a:off x="10778268" y="3711388"/>
            <a:ext cx="0" cy="666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7672BA0E-D65E-41FA-967C-5A9AE4BB4C96}"/>
              </a:ext>
            </a:extLst>
          </p:cNvPr>
          <p:cNvSpPr/>
          <p:nvPr/>
        </p:nvSpPr>
        <p:spPr>
          <a:xfrm>
            <a:off x="6505892" y="4378356"/>
            <a:ext cx="2490807" cy="1204822"/>
          </a:xfrm>
          <a:prstGeom prst="roundRect">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The nature of the operation</a:t>
            </a:r>
            <a:endParaRPr lang="fa-IR" dirty="0"/>
          </a:p>
        </p:txBody>
      </p:sp>
      <p:sp>
        <p:nvSpPr>
          <p:cNvPr id="34" name="TextBox 33">
            <a:extLst>
              <a:ext uri="{FF2B5EF4-FFF2-40B4-BE49-F238E27FC236}">
                <a16:creationId xmlns:a16="http://schemas.microsoft.com/office/drawing/2014/main" id="{0B55AB46-C7EE-487F-B93F-DCE12677EFA5}"/>
              </a:ext>
            </a:extLst>
          </p:cNvPr>
          <p:cNvSpPr txBox="1"/>
          <p:nvPr/>
        </p:nvSpPr>
        <p:spPr>
          <a:xfrm>
            <a:off x="8358914" y="3324108"/>
            <a:ext cx="1364476" cy="307777"/>
          </a:xfrm>
          <a:prstGeom prst="rect">
            <a:avLst/>
          </a:prstGeom>
          <a:noFill/>
        </p:spPr>
        <p:txBody>
          <a:bodyPr wrap="none" rtlCol="1">
            <a:spAutoFit/>
          </a:bodyPr>
          <a:lstStyle/>
          <a:p>
            <a:r>
              <a:rPr lang="en-US" sz="1400" dirty="0">
                <a:solidFill>
                  <a:srgbClr val="FF9933"/>
                </a:solidFill>
              </a:rPr>
              <a:t>Influenced By</a:t>
            </a:r>
            <a:endParaRPr lang="fa-IR" sz="1400" dirty="0">
              <a:solidFill>
                <a:srgbClr val="FF9933"/>
              </a:solidFill>
            </a:endParaRPr>
          </a:p>
        </p:txBody>
      </p:sp>
      <p:sp>
        <p:nvSpPr>
          <p:cNvPr id="36" name="Rectangle: Rounded Corners 35">
            <a:extLst>
              <a:ext uri="{FF2B5EF4-FFF2-40B4-BE49-F238E27FC236}">
                <a16:creationId xmlns:a16="http://schemas.microsoft.com/office/drawing/2014/main" id="{CE20B51F-D438-4C01-95F7-0170EEAC2C4A}"/>
              </a:ext>
            </a:extLst>
          </p:cNvPr>
          <p:cNvSpPr/>
          <p:nvPr/>
        </p:nvSpPr>
        <p:spPr>
          <a:xfrm>
            <a:off x="9532847" y="4378356"/>
            <a:ext cx="2490842" cy="1204831"/>
          </a:xfrm>
          <a:prstGeom prst="roundRect">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The duration of exposure of the string with the Acid</a:t>
            </a:r>
            <a:endParaRPr lang="fa-IR" dirty="0"/>
          </a:p>
        </p:txBody>
      </p:sp>
      <p:sp>
        <p:nvSpPr>
          <p:cNvPr id="46" name="Rectangle: Rounded Corners 45">
            <a:extLst>
              <a:ext uri="{FF2B5EF4-FFF2-40B4-BE49-F238E27FC236}">
                <a16:creationId xmlns:a16="http://schemas.microsoft.com/office/drawing/2014/main" id="{087ED7B0-163B-4EDE-B194-C6957B0CD3D8}"/>
              </a:ext>
            </a:extLst>
          </p:cNvPr>
          <p:cNvSpPr/>
          <p:nvPr/>
        </p:nvSpPr>
        <p:spPr>
          <a:xfrm>
            <a:off x="394181" y="4378356"/>
            <a:ext cx="2490807" cy="1204822"/>
          </a:xfrm>
          <a:prstGeom prst="roundRect">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Abrasive fluids pumped through string</a:t>
            </a:r>
            <a:endParaRPr lang="fa-IR" dirty="0"/>
          </a:p>
        </p:txBody>
      </p:sp>
      <p:sp>
        <p:nvSpPr>
          <p:cNvPr id="49" name="Rectangle: Rounded Corners 48">
            <a:extLst>
              <a:ext uri="{FF2B5EF4-FFF2-40B4-BE49-F238E27FC236}">
                <a16:creationId xmlns:a16="http://schemas.microsoft.com/office/drawing/2014/main" id="{BF44586E-4A47-476C-ACA7-FC766501381D}"/>
              </a:ext>
            </a:extLst>
          </p:cNvPr>
          <p:cNvSpPr/>
          <p:nvPr/>
        </p:nvSpPr>
        <p:spPr>
          <a:xfrm>
            <a:off x="3421136" y="4378356"/>
            <a:ext cx="2490807" cy="1204822"/>
          </a:xfrm>
          <a:prstGeom prst="roundRect">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The Environment</a:t>
            </a:r>
            <a:endParaRPr lang="fa-IR" dirty="0"/>
          </a:p>
        </p:txBody>
      </p:sp>
      <p:cxnSp>
        <p:nvCxnSpPr>
          <p:cNvPr id="53" name="Straight Connector 52">
            <a:extLst>
              <a:ext uri="{FF2B5EF4-FFF2-40B4-BE49-F238E27FC236}">
                <a16:creationId xmlns:a16="http://schemas.microsoft.com/office/drawing/2014/main" id="{4566BC17-FAA7-456D-99D7-599DEC659AEB}"/>
              </a:ext>
            </a:extLst>
          </p:cNvPr>
          <p:cNvCxnSpPr>
            <a:cxnSpLocks/>
            <a:stCxn id="12" idx="2"/>
          </p:cNvCxnSpPr>
          <p:nvPr/>
        </p:nvCxnSpPr>
        <p:spPr>
          <a:xfrm>
            <a:off x="2408275" y="3244781"/>
            <a:ext cx="0" cy="466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28B1430-E69E-4D28-8667-C7C291C0A8A8}"/>
              </a:ext>
            </a:extLst>
          </p:cNvPr>
          <p:cNvCxnSpPr>
            <a:cxnSpLocks/>
          </p:cNvCxnSpPr>
          <p:nvPr/>
        </p:nvCxnSpPr>
        <p:spPr>
          <a:xfrm flipH="1">
            <a:off x="1631984" y="3711388"/>
            <a:ext cx="30377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F8FE728-8947-4163-AF11-A965167F0BDD}"/>
              </a:ext>
            </a:extLst>
          </p:cNvPr>
          <p:cNvCxnSpPr>
            <a:cxnSpLocks/>
          </p:cNvCxnSpPr>
          <p:nvPr/>
        </p:nvCxnSpPr>
        <p:spPr>
          <a:xfrm>
            <a:off x="4666540" y="3711382"/>
            <a:ext cx="0" cy="666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272DBE9-C7DF-4821-9FC1-F37D5127FA8E}"/>
              </a:ext>
            </a:extLst>
          </p:cNvPr>
          <p:cNvCxnSpPr>
            <a:cxnSpLocks/>
          </p:cNvCxnSpPr>
          <p:nvPr/>
        </p:nvCxnSpPr>
        <p:spPr>
          <a:xfrm>
            <a:off x="1631984" y="3713175"/>
            <a:ext cx="0" cy="666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D9B4A75-8D95-43AA-B279-B0E4E2FFBDF2}"/>
              </a:ext>
            </a:extLst>
          </p:cNvPr>
          <p:cNvSpPr txBox="1"/>
          <p:nvPr/>
        </p:nvSpPr>
        <p:spPr>
          <a:xfrm>
            <a:off x="2468611" y="3324108"/>
            <a:ext cx="1364476" cy="307777"/>
          </a:xfrm>
          <a:prstGeom prst="rect">
            <a:avLst/>
          </a:prstGeom>
          <a:noFill/>
        </p:spPr>
        <p:txBody>
          <a:bodyPr wrap="none" rtlCol="1">
            <a:spAutoFit/>
          </a:bodyPr>
          <a:lstStyle/>
          <a:p>
            <a:r>
              <a:rPr lang="en-US" sz="1400" dirty="0">
                <a:solidFill>
                  <a:srgbClr val="FF9933"/>
                </a:solidFill>
              </a:rPr>
              <a:t>Influenced By</a:t>
            </a:r>
            <a:endParaRPr lang="fa-IR" sz="1400" dirty="0">
              <a:solidFill>
                <a:srgbClr val="FF9933"/>
              </a:solidFill>
            </a:endParaRPr>
          </a:p>
        </p:txBody>
      </p:sp>
      <p:cxnSp>
        <p:nvCxnSpPr>
          <p:cNvPr id="60" name="Straight Arrow Connector 59">
            <a:extLst>
              <a:ext uri="{FF2B5EF4-FFF2-40B4-BE49-F238E27FC236}">
                <a16:creationId xmlns:a16="http://schemas.microsoft.com/office/drawing/2014/main" id="{F51F8338-14E3-4897-9562-A4BDA780235A}"/>
              </a:ext>
            </a:extLst>
          </p:cNvPr>
          <p:cNvCxnSpPr>
            <a:cxnSpLocks/>
            <a:stCxn id="2" idx="5"/>
            <a:endCxn id="13" idx="0"/>
          </p:cNvCxnSpPr>
          <p:nvPr/>
        </p:nvCxnSpPr>
        <p:spPr>
          <a:xfrm>
            <a:off x="7069582" y="1183460"/>
            <a:ext cx="2714143" cy="1007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228CA71-8A06-444D-B5A8-CFD04EE292D4}"/>
              </a:ext>
            </a:extLst>
          </p:cNvPr>
          <p:cNvCxnSpPr>
            <a:cxnSpLocks/>
            <a:stCxn id="2" idx="3"/>
            <a:endCxn id="12" idx="0"/>
          </p:cNvCxnSpPr>
          <p:nvPr/>
        </p:nvCxnSpPr>
        <p:spPr>
          <a:xfrm flipH="1">
            <a:off x="2408275" y="1183460"/>
            <a:ext cx="2714143" cy="1007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A695947-3E6C-4CE3-99A9-F4D0DB77158B}"/>
              </a:ext>
            </a:extLst>
          </p:cNvPr>
          <p:cNvSpPr/>
          <p:nvPr/>
        </p:nvSpPr>
        <p:spPr>
          <a:xfrm>
            <a:off x="4444703" y="2190533"/>
            <a:ext cx="3302594" cy="1054248"/>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Microbiological Influenced Corrosion (MIC)</a:t>
            </a:r>
            <a:endParaRPr lang="fa-IR" dirty="0"/>
          </a:p>
        </p:txBody>
      </p:sp>
      <p:cxnSp>
        <p:nvCxnSpPr>
          <p:cNvPr id="9" name="Straight Arrow Connector 8">
            <a:extLst>
              <a:ext uri="{FF2B5EF4-FFF2-40B4-BE49-F238E27FC236}">
                <a16:creationId xmlns:a16="http://schemas.microsoft.com/office/drawing/2014/main" id="{9420A0C5-739A-4845-A027-90C623C5D7B2}"/>
              </a:ext>
            </a:extLst>
          </p:cNvPr>
          <p:cNvCxnSpPr>
            <a:stCxn id="2" idx="4"/>
            <a:endCxn id="24" idx="0"/>
          </p:cNvCxnSpPr>
          <p:nvPr/>
        </p:nvCxnSpPr>
        <p:spPr>
          <a:xfrm>
            <a:off x="6096000" y="1322879"/>
            <a:ext cx="0" cy="867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6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6C5B-A9CA-4551-8509-FAF41AB5D214}"/>
              </a:ext>
            </a:extLst>
          </p:cNvPr>
          <p:cNvSpPr>
            <a:spLocks noGrp="1"/>
          </p:cNvSpPr>
          <p:nvPr>
            <p:ph type="title"/>
          </p:nvPr>
        </p:nvSpPr>
        <p:spPr>
          <a:xfrm>
            <a:off x="1640154" y="266418"/>
            <a:ext cx="8911687" cy="1280890"/>
          </a:xfrm>
        </p:spPr>
        <p:txBody>
          <a:bodyPr/>
          <a:lstStyle/>
          <a:p>
            <a:pPr algn="ctr"/>
            <a:r>
              <a:rPr lang="en-US" dirty="0"/>
              <a:t>Corrosion</a:t>
            </a:r>
            <a:endParaRPr lang="fa-IR" dirty="0"/>
          </a:p>
        </p:txBody>
      </p:sp>
      <p:sp>
        <p:nvSpPr>
          <p:cNvPr id="3" name="TextBox 2">
            <a:extLst>
              <a:ext uri="{FF2B5EF4-FFF2-40B4-BE49-F238E27FC236}">
                <a16:creationId xmlns:a16="http://schemas.microsoft.com/office/drawing/2014/main" id="{37BA209B-184D-4EC3-BB58-22D6A2512E69}"/>
              </a:ext>
            </a:extLst>
          </p:cNvPr>
          <p:cNvSpPr txBox="1"/>
          <p:nvPr/>
        </p:nvSpPr>
        <p:spPr>
          <a:xfrm>
            <a:off x="1640153" y="1539771"/>
            <a:ext cx="8911687" cy="3416320"/>
          </a:xfrm>
          <a:prstGeom prst="rect">
            <a:avLst/>
          </a:prstGeom>
          <a:noFill/>
        </p:spPr>
        <p:txBody>
          <a:bodyPr wrap="square" rtlCol="1">
            <a:spAutoFit/>
          </a:bodyPr>
          <a:lstStyle/>
          <a:p>
            <a:pPr marL="285750" indent="-285750" algn="just">
              <a:buFont typeface="Arial" panose="020B0604020202020204" pitchFamily="34" charset="0"/>
              <a:buChar char="•"/>
            </a:pPr>
            <a:r>
              <a:rPr lang="en-US" dirty="0"/>
              <a:t>Premature failure of the coiled tubing string caused by the action of corrosive environments on the coiled tubing.</a:t>
            </a:r>
          </a:p>
          <a:p>
            <a:pPr marL="285750" indent="-285750" algn="just">
              <a:buFont typeface="Arial" panose="020B0604020202020204" pitchFamily="34" charset="0"/>
              <a:buChar char="•"/>
            </a:pPr>
            <a:r>
              <a:rPr lang="en-US" dirty="0"/>
              <a:t>Corrosion failures count for about 30% of the CT failures analyzed.</a:t>
            </a:r>
          </a:p>
          <a:p>
            <a:pPr marL="285750" indent="-285750" algn="just">
              <a:buFont typeface="Arial" panose="020B0604020202020204" pitchFamily="34" charset="0"/>
              <a:buChar char="•"/>
            </a:pPr>
            <a:r>
              <a:rPr lang="en-US" dirty="0"/>
              <a:t>This type of damage can be internal or external and it is subdivided by the type of the corrosion damage.</a:t>
            </a:r>
          </a:p>
          <a:p>
            <a:pPr marL="285750" indent="-285750" algn="just">
              <a:buFont typeface="Arial" panose="020B0604020202020204" pitchFamily="34" charset="0"/>
              <a:buChar char="•"/>
            </a:pPr>
            <a:r>
              <a:rPr lang="en-US" dirty="0"/>
              <a:t>CT corrosion failures can be subdivided by the source of the corrosion damage into:</a:t>
            </a:r>
          </a:p>
          <a:p>
            <a:pPr algn="just"/>
            <a:endParaRPr lang="en-US" dirty="0"/>
          </a:p>
          <a:p>
            <a:pPr marL="342900" indent="-342900" algn="just">
              <a:buAutoNum type="arabicPeriod"/>
            </a:pPr>
            <a:r>
              <a:rPr lang="en-US" dirty="0"/>
              <a:t>Storage-Corrosion</a:t>
            </a:r>
          </a:p>
          <a:p>
            <a:pPr marL="342900" indent="-342900" algn="just">
              <a:buAutoNum type="arabicPeriod"/>
            </a:pPr>
            <a:r>
              <a:rPr lang="en-US" dirty="0"/>
              <a:t>Corrosion-Operations</a:t>
            </a:r>
          </a:p>
          <a:p>
            <a:pPr marL="342900" indent="-342900" algn="just">
              <a:buAutoNum type="arabicPeriod"/>
            </a:pPr>
            <a:r>
              <a:rPr lang="en-US" dirty="0"/>
              <a:t>Microbiological Influenced Corrosion (MIC)</a:t>
            </a:r>
          </a:p>
          <a:p>
            <a:pPr algn="just"/>
            <a:endParaRPr lang="en-US" dirty="0"/>
          </a:p>
        </p:txBody>
      </p:sp>
    </p:spTree>
    <p:extLst>
      <p:ext uri="{BB962C8B-B14F-4D97-AF65-F5344CB8AC3E}">
        <p14:creationId xmlns:p14="http://schemas.microsoft.com/office/powerpoint/2010/main" val="1138267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450110-DEFE-413A-8C11-3CFB24242731}"/>
              </a:ext>
            </a:extLst>
          </p:cNvPr>
          <p:cNvPicPr>
            <a:picLocks noChangeAspect="1"/>
          </p:cNvPicPr>
          <p:nvPr/>
        </p:nvPicPr>
        <p:blipFill>
          <a:blip r:embed="rId2"/>
          <a:stretch>
            <a:fillRect/>
          </a:stretch>
        </p:blipFill>
        <p:spPr>
          <a:xfrm>
            <a:off x="2288381" y="1061100"/>
            <a:ext cx="7615238" cy="4964400"/>
          </a:xfrm>
          <a:prstGeom prst="rect">
            <a:avLst/>
          </a:prstGeom>
        </p:spPr>
      </p:pic>
      <p:sp>
        <p:nvSpPr>
          <p:cNvPr id="4" name="TextBox 3">
            <a:extLst>
              <a:ext uri="{FF2B5EF4-FFF2-40B4-BE49-F238E27FC236}">
                <a16:creationId xmlns:a16="http://schemas.microsoft.com/office/drawing/2014/main" id="{AC90BBE3-7D2A-4185-93B5-A87427F6D7D5}"/>
              </a:ext>
            </a:extLst>
          </p:cNvPr>
          <p:cNvSpPr txBox="1"/>
          <p:nvPr/>
        </p:nvSpPr>
        <p:spPr>
          <a:xfrm>
            <a:off x="4071246" y="6276975"/>
            <a:ext cx="4049507" cy="307777"/>
          </a:xfrm>
          <a:prstGeom prst="rect">
            <a:avLst/>
          </a:prstGeom>
          <a:noFill/>
        </p:spPr>
        <p:txBody>
          <a:bodyPr wrap="none" rtlCol="1">
            <a:spAutoFit/>
          </a:bodyPr>
          <a:lstStyle/>
          <a:p>
            <a:r>
              <a:rPr lang="en-US" sz="1400" b="1" dirty="0"/>
              <a:t>CT Corrosion Failures Distribution (2006-2017)</a:t>
            </a:r>
            <a:endParaRPr lang="fa-IR" sz="1400" b="1" dirty="0"/>
          </a:p>
        </p:txBody>
      </p:sp>
    </p:spTree>
    <p:extLst>
      <p:ext uri="{BB962C8B-B14F-4D97-AF65-F5344CB8AC3E}">
        <p14:creationId xmlns:p14="http://schemas.microsoft.com/office/powerpoint/2010/main" val="4184178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6C5B-A9CA-4551-8509-FAF41AB5D214}"/>
              </a:ext>
            </a:extLst>
          </p:cNvPr>
          <p:cNvSpPr>
            <a:spLocks noGrp="1"/>
          </p:cNvSpPr>
          <p:nvPr>
            <p:ph type="title"/>
          </p:nvPr>
        </p:nvSpPr>
        <p:spPr>
          <a:xfrm>
            <a:off x="1640154" y="266418"/>
            <a:ext cx="8911687" cy="1280890"/>
          </a:xfrm>
        </p:spPr>
        <p:txBody>
          <a:bodyPr/>
          <a:lstStyle/>
          <a:p>
            <a:pPr algn="ctr"/>
            <a:r>
              <a:rPr lang="en-US" dirty="0"/>
              <a:t>Storage Corrosion</a:t>
            </a:r>
            <a:endParaRPr lang="fa-IR" dirty="0"/>
          </a:p>
        </p:txBody>
      </p:sp>
      <p:sp>
        <p:nvSpPr>
          <p:cNvPr id="3" name="TextBox 2">
            <a:extLst>
              <a:ext uri="{FF2B5EF4-FFF2-40B4-BE49-F238E27FC236}">
                <a16:creationId xmlns:a16="http://schemas.microsoft.com/office/drawing/2014/main" id="{691C4BB8-B745-443A-BDE2-77255456C52B}"/>
              </a:ext>
            </a:extLst>
          </p:cNvPr>
          <p:cNvSpPr txBox="1"/>
          <p:nvPr/>
        </p:nvSpPr>
        <p:spPr>
          <a:xfrm>
            <a:off x="1640154" y="1547308"/>
            <a:ext cx="8911688" cy="4524315"/>
          </a:xfrm>
          <a:prstGeom prst="rect">
            <a:avLst/>
          </a:prstGeom>
          <a:noFill/>
        </p:spPr>
        <p:txBody>
          <a:bodyPr wrap="square" rtlCol="1">
            <a:spAutoFit/>
          </a:bodyPr>
          <a:lstStyle/>
          <a:p>
            <a:pPr marL="285750" indent="-285750">
              <a:buFont typeface="Arial" panose="020B0604020202020204" pitchFamily="34" charset="0"/>
              <a:buChar char="•"/>
            </a:pPr>
            <a:r>
              <a:rPr lang="en-US" dirty="0"/>
              <a:t>The corrosion damage caused by the accumulation of corrosive fluids (within or outside the string) while it remains in storage for long periods (normally greater than 6 months).</a:t>
            </a:r>
          </a:p>
          <a:p>
            <a:pPr marL="285750" indent="-285750">
              <a:buFont typeface="Arial" panose="020B0604020202020204" pitchFamily="34" charset="0"/>
              <a:buChar char="•"/>
            </a:pPr>
            <a:r>
              <a:rPr lang="en-US" dirty="0"/>
              <a:t>The failure normally occurs by propagation of fatigue cracks from the corrosion damage.</a:t>
            </a:r>
          </a:p>
          <a:p>
            <a:endParaRPr lang="en-US" dirty="0"/>
          </a:p>
          <a:p>
            <a:endParaRPr lang="en-US" dirty="0"/>
          </a:p>
          <a:p>
            <a:r>
              <a:rPr lang="en-US" dirty="0"/>
              <a:t>Some guidelines established regarding “Storage-Corrosion” protection are directed towards:</a:t>
            </a:r>
          </a:p>
          <a:p>
            <a:pPr marL="342900" indent="-342900">
              <a:buAutoNum type="arabicPeriod"/>
            </a:pPr>
            <a:r>
              <a:rPr lang="en-US" dirty="0"/>
              <a:t>Eliminating residual fluids</a:t>
            </a:r>
          </a:p>
          <a:p>
            <a:pPr marL="342900" indent="-342900">
              <a:buAutoNum type="arabicPeriod"/>
            </a:pPr>
            <a:r>
              <a:rPr lang="en-US" dirty="0"/>
              <a:t>Application of “Corrosion Inhibitors” internally and externally, with a specific frequency</a:t>
            </a:r>
          </a:p>
          <a:p>
            <a:r>
              <a:rPr lang="en-US" dirty="0"/>
              <a:t>While string is in storage.</a:t>
            </a:r>
          </a:p>
          <a:p>
            <a:endParaRPr lang="en-US" dirty="0"/>
          </a:p>
          <a:p>
            <a:endParaRPr lang="en-US" dirty="0"/>
          </a:p>
          <a:p>
            <a:pPr marL="285750" indent="-285750">
              <a:buFont typeface="Arial" panose="020B0604020202020204" pitchFamily="34" charset="0"/>
              <a:buChar char="•"/>
            </a:pPr>
            <a:r>
              <a:rPr lang="en-US" dirty="0"/>
              <a:t>“Storage-Corrosion” has been the main cause of CT corrosion since 2009</a:t>
            </a:r>
          </a:p>
        </p:txBody>
      </p:sp>
    </p:spTree>
    <p:extLst>
      <p:ext uri="{BB962C8B-B14F-4D97-AF65-F5344CB8AC3E}">
        <p14:creationId xmlns:p14="http://schemas.microsoft.com/office/powerpoint/2010/main" val="457960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BF5D30-48FA-48D1-8AAB-3B3D9343EA47}"/>
              </a:ext>
            </a:extLst>
          </p:cNvPr>
          <p:cNvSpPr txBox="1"/>
          <p:nvPr/>
        </p:nvSpPr>
        <p:spPr>
          <a:xfrm>
            <a:off x="3783336" y="4606640"/>
            <a:ext cx="877644" cy="307777"/>
          </a:xfrm>
          <a:prstGeom prst="rect">
            <a:avLst/>
          </a:prstGeom>
          <a:noFill/>
        </p:spPr>
        <p:txBody>
          <a:bodyPr wrap="square" rtlCol="1">
            <a:spAutoFit/>
          </a:bodyPr>
          <a:lstStyle/>
          <a:p>
            <a:r>
              <a:rPr lang="en-US" sz="1400" b="1" dirty="0"/>
              <a:t>Internal</a:t>
            </a:r>
            <a:endParaRPr lang="fa-IR" sz="1400" b="1" dirty="0"/>
          </a:p>
        </p:txBody>
      </p:sp>
      <p:pic>
        <p:nvPicPr>
          <p:cNvPr id="5" name="Picture 4">
            <a:extLst>
              <a:ext uri="{FF2B5EF4-FFF2-40B4-BE49-F238E27FC236}">
                <a16:creationId xmlns:a16="http://schemas.microsoft.com/office/drawing/2014/main" id="{9CD74DD4-EE5F-44B6-BC26-41C2951D0516}"/>
              </a:ext>
            </a:extLst>
          </p:cNvPr>
          <p:cNvPicPr>
            <a:picLocks noChangeAspect="1"/>
          </p:cNvPicPr>
          <p:nvPr/>
        </p:nvPicPr>
        <p:blipFill>
          <a:blip r:embed="rId2"/>
          <a:stretch>
            <a:fillRect/>
          </a:stretch>
        </p:blipFill>
        <p:spPr>
          <a:xfrm>
            <a:off x="2118686" y="578048"/>
            <a:ext cx="4206944" cy="3682800"/>
          </a:xfrm>
          <a:prstGeom prst="rect">
            <a:avLst/>
          </a:prstGeom>
        </p:spPr>
      </p:pic>
      <p:pic>
        <p:nvPicPr>
          <p:cNvPr id="7" name="Picture 6">
            <a:extLst>
              <a:ext uri="{FF2B5EF4-FFF2-40B4-BE49-F238E27FC236}">
                <a16:creationId xmlns:a16="http://schemas.microsoft.com/office/drawing/2014/main" id="{94E7A255-C34F-4666-8E4E-7C5F3C8F8CAE}"/>
              </a:ext>
            </a:extLst>
          </p:cNvPr>
          <p:cNvPicPr>
            <a:picLocks noChangeAspect="1"/>
          </p:cNvPicPr>
          <p:nvPr/>
        </p:nvPicPr>
        <p:blipFill>
          <a:blip r:embed="rId3"/>
          <a:stretch>
            <a:fillRect/>
          </a:stretch>
        </p:blipFill>
        <p:spPr>
          <a:xfrm>
            <a:off x="7474885" y="578048"/>
            <a:ext cx="4206944" cy="3682800"/>
          </a:xfrm>
          <a:prstGeom prst="rect">
            <a:avLst/>
          </a:prstGeom>
        </p:spPr>
      </p:pic>
      <p:sp>
        <p:nvSpPr>
          <p:cNvPr id="9" name="TextBox 8">
            <a:extLst>
              <a:ext uri="{FF2B5EF4-FFF2-40B4-BE49-F238E27FC236}">
                <a16:creationId xmlns:a16="http://schemas.microsoft.com/office/drawing/2014/main" id="{04FB80F1-AB4B-42AC-8B49-A065284247FA}"/>
              </a:ext>
            </a:extLst>
          </p:cNvPr>
          <p:cNvSpPr txBox="1"/>
          <p:nvPr/>
        </p:nvSpPr>
        <p:spPr>
          <a:xfrm>
            <a:off x="9139535" y="4606641"/>
            <a:ext cx="877644" cy="307777"/>
          </a:xfrm>
          <a:prstGeom prst="rect">
            <a:avLst/>
          </a:prstGeom>
          <a:noFill/>
        </p:spPr>
        <p:txBody>
          <a:bodyPr wrap="square" rtlCol="1">
            <a:spAutoFit/>
          </a:bodyPr>
          <a:lstStyle/>
          <a:p>
            <a:r>
              <a:rPr lang="en-US" sz="1400" b="1" dirty="0"/>
              <a:t>External</a:t>
            </a:r>
            <a:endParaRPr lang="fa-IR" sz="1400" b="1" dirty="0"/>
          </a:p>
        </p:txBody>
      </p:sp>
      <p:sp>
        <p:nvSpPr>
          <p:cNvPr id="2" name="TextBox 1">
            <a:extLst>
              <a:ext uri="{FF2B5EF4-FFF2-40B4-BE49-F238E27FC236}">
                <a16:creationId xmlns:a16="http://schemas.microsoft.com/office/drawing/2014/main" id="{830AC200-2F34-4BE5-A040-223683B2BCE3}"/>
              </a:ext>
            </a:extLst>
          </p:cNvPr>
          <p:cNvSpPr txBox="1"/>
          <p:nvPr/>
        </p:nvSpPr>
        <p:spPr>
          <a:xfrm>
            <a:off x="6018445" y="5247906"/>
            <a:ext cx="1763624" cy="307777"/>
          </a:xfrm>
          <a:prstGeom prst="rect">
            <a:avLst/>
          </a:prstGeom>
          <a:noFill/>
        </p:spPr>
        <p:txBody>
          <a:bodyPr wrap="none" rtlCol="1">
            <a:spAutoFit/>
          </a:bodyPr>
          <a:lstStyle/>
          <a:p>
            <a:r>
              <a:rPr lang="en-US" sz="1400" b="1" dirty="0"/>
              <a:t>Storage-Corrosion</a:t>
            </a:r>
            <a:endParaRPr lang="fa-IR" sz="1400" b="1" dirty="0"/>
          </a:p>
        </p:txBody>
      </p:sp>
    </p:spTree>
    <p:extLst>
      <p:ext uri="{BB962C8B-B14F-4D97-AF65-F5344CB8AC3E}">
        <p14:creationId xmlns:p14="http://schemas.microsoft.com/office/powerpoint/2010/main" val="1843189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6F95A6-FFB2-4939-966B-A1938C45389F}"/>
              </a:ext>
            </a:extLst>
          </p:cNvPr>
          <p:cNvSpPr txBox="1"/>
          <p:nvPr/>
        </p:nvSpPr>
        <p:spPr>
          <a:xfrm>
            <a:off x="2226834" y="666974"/>
            <a:ext cx="8615338" cy="5078313"/>
          </a:xfrm>
          <a:prstGeom prst="rect">
            <a:avLst/>
          </a:prstGeom>
          <a:noFill/>
        </p:spPr>
        <p:txBody>
          <a:bodyPr wrap="square" rtlCol="1">
            <a:spAutoFit/>
          </a:bodyPr>
          <a:lstStyle/>
          <a:p>
            <a:pPr algn="just"/>
            <a:r>
              <a:rPr lang="en-US" dirty="0"/>
              <a:t>- Several actions are being taken to reduce the possibility of “Storage-Corrosion” failures:</a:t>
            </a:r>
          </a:p>
          <a:p>
            <a:pPr algn="just"/>
            <a:endParaRPr lang="en-US" dirty="0"/>
          </a:p>
          <a:p>
            <a:pPr marL="342900" indent="-342900" algn="just">
              <a:buAutoNum type="arabicPeriod"/>
            </a:pPr>
            <a:r>
              <a:rPr lang="en-US" dirty="0"/>
              <a:t>Several failures were attributed to neutralizing with “Caustic Soda” following Acid operations.</a:t>
            </a:r>
          </a:p>
          <a:p>
            <a:pPr algn="just"/>
            <a:endParaRPr lang="en-US" dirty="0"/>
          </a:p>
          <a:p>
            <a:pPr marL="285750" indent="-285750" algn="just">
              <a:buFont typeface="Arial" panose="020B0604020202020204" pitchFamily="34" charset="0"/>
              <a:buChar char="•"/>
            </a:pPr>
            <a:r>
              <a:rPr lang="en-US" dirty="0"/>
              <a:t>This practice led to “Caustic Stress Cracking” that is a form of stress corrosion cracking in several strings.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An alert was issued and the practice banned.</a:t>
            </a:r>
          </a:p>
          <a:p>
            <a:pPr algn="just"/>
            <a:endParaRPr lang="en-US" dirty="0"/>
          </a:p>
          <a:p>
            <a:pPr algn="just"/>
            <a:r>
              <a:rPr lang="en-US" dirty="0"/>
              <a:t>2. Insufficient Nitrogen purging was identified as a contributing factor in several internal corrosion failures.</a:t>
            </a:r>
          </a:p>
          <a:p>
            <a:pPr algn="just"/>
            <a:endParaRPr lang="en-US" dirty="0"/>
          </a:p>
          <a:p>
            <a:pPr marL="285750" indent="-285750" algn="just">
              <a:buFont typeface="Arial" panose="020B0604020202020204" pitchFamily="34" charset="0"/>
              <a:buChar char="•"/>
            </a:pPr>
            <a:r>
              <a:rPr lang="en-US" dirty="0"/>
              <a:t>Correct procedure to continue circulating Nitrogen for longer durations following the purge, to lower the “Dew Point” and remove more water was updated.</a:t>
            </a:r>
          </a:p>
          <a:p>
            <a:pPr algn="just"/>
            <a:endParaRPr lang="en-US" dirty="0"/>
          </a:p>
        </p:txBody>
      </p:sp>
    </p:spTree>
    <p:extLst>
      <p:ext uri="{BB962C8B-B14F-4D97-AF65-F5344CB8AC3E}">
        <p14:creationId xmlns:p14="http://schemas.microsoft.com/office/powerpoint/2010/main" val="124140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CB4658-6BD8-4465-86E3-C7FDA38C1CE5}"/>
              </a:ext>
            </a:extLst>
          </p:cNvPr>
          <p:cNvSpPr txBox="1"/>
          <p:nvPr/>
        </p:nvSpPr>
        <p:spPr>
          <a:xfrm>
            <a:off x="1785770" y="762896"/>
            <a:ext cx="9341864" cy="3693319"/>
          </a:xfrm>
          <a:prstGeom prst="rect">
            <a:avLst/>
          </a:prstGeom>
          <a:noFill/>
        </p:spPr>
        <p:txBody>
          <a:bodyPr wrap="square" rtlCol="1">
            <a:spAutoFit/>
          </a:bodyPr>
          <a:lstStyle/>
          <a:p>
            <a:pPr algn="just"/>
            <a:r>
              <a:rPr lang="en-US" dirty="0"/>
              <a:t>3. A greater number of locations have been storing their strings inside or under “Tarpaulins” to protect from exposure to rain.</a:t>
            </a:r>
          </a:p>
          <a:p>
            <a:pPr algn="just"/>
            <a:endParaRPr lang="en-US" dirty="0"/>
          </a:p>
          <a:p>
            <a:pPr marL="285750" indent="-285750" algn="just">
              <a:buFont typeface="Arial" panose="020B0604020202020204" pitchFamily="34" charset="0"/>
              <a:buChar char="•"/>
            </a:pPr>
            <a:r>
              <a:rPr lang="en-US" dirty="0"/>
              <a:t>though caution has to be take with consideration build up in humid operating areas.</a:t>
            </a:r>
          </a:p>
          <a:p>
            <a:pPr algn="just"/>
            <a:endParaRPr lang="en-US" dirty="0"/>
          </a:p>
          <a:p>
            <a:pPr algn="just"/>
            <a:r>
              <a:rPr lang="en-US" dirty="0"/>
              <a:t>4. Trial of novel inhibitors.</a:t>
            </a:r>
          </a:p>
          <a:p>
            <a:pPr algn="just"/>
            <a:endParaRPr lang="en-US" dirty="0"/>
          </a:p>
          <a:p>
            <a:pPr marL="285750" indent="-285750" algn="just">
              <a:buFont typeface="Arial" panose="020B0604020202020204" pitchFamily="34" charset="0"/>
              <a:buChar char="•"/>
            </a:pPr>
            <a:r>
              <a:rPr lang="en-US" dirty="0"/>
              <a:t>For strings with a higher turnover, short operating life, a more operationally friendly corrosion inhibitor was trialed.</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Positive results were obtained and it was approved and accepted for short-term corrosion protection.</a:t>
            </a:r>
            <a:endParaRPr lang="fa-IR" dirty="0"/>
          </a:p>
        </p:txBody>
      </p:sp>
    </p:spTree>
    <p:extLst>
      <p:ext uri="{BB962C8B-B14F-4D97-AF65-F5344CB8AC3E}">
        <p14:creationId xmlns:p14="http://schemas.microsoft.com/office/powerpoint/2010/main" val="2948700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6C5B-A9CA-4551-8509-FAF41AB5D214}"/>
              </a:ext>
            </a:extLst>
          </p:cNvPr>
          <p:cNvSpPr>
            <a:spLocks noGrp="1"/>
          </p:cNvSpPr>
          <p:nvPr>
            <p:ph type="title"/>
          </p:nvPr>
        </p:nvSpPr>
        <p:spPr>
          <a:xfrm>
            <a:off x="1640154" y="266418"/>
            <a:ext cx="8911687" cy="1280890"/>
          </a:xfrm>
        </p:spPr>
        <p:txBody>
          <a:bodyPr/>
          <a:lstStyle/>
          <a:p>
            <a:pPr algn="ctr"/>
            <a:r>
              <a:rPr lang="en-US" dirty="0"/>
              <a:t>Corrosion Operations</a:t>
            </a:r>
            <a:endParaRPr lang="fa-IR"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A2AC186-C28D-4DA3-B97D-27FB6A976EC9}"/>
                  </a:ext>
                </a:extLst>
              </p:cNvPr>
              <p:cNvSpPr txBox="1"/>
              <p:nvPr/>
            </p:nvSpPr>
            <p:spPr>
              <a:xfrm>
                <a:off x="1640154" y="1547308"/>
                <a:ext cx="8911686" cy="3693319"/>
              </a:xfrm>
              <a:prstGeom prst="rect">
                <a:avLst/>
              </a:prstGeom>
              <a:noFill/>
            </p:spPr>
            <p:txBody>
              <a:bodyPr wrap="square" rtlCol="1">
                <a:spAutoFit/>
              </a:bodyPr>
              <a:lstStyle/>
              <a:p>
                <a:pPr marL="285750" indent="-285750" algn="just">
                  <a:buFont typeface="Arial" panose="020B0604020202020204" pitchFamily="34" charset="0"/>
                  <a:buChar char="•"/>
                </a:pPr>
                <a:r>
                  <a:rPr lang="en-US" dirty="0"/>
                  <a:t>The corrosion damage is caused by the action of fluids pumped through the string and/or the action of corrosive environment in the well during operations.</a:t>
                </a:r>
              </a:p>
              <a:p>
                <a:pPr marL="285750" indent="-285750" algn="just">
                  <a:buFont typeface="Arial" panose="020B0604020202020204" pitchFamily="34" charset="0"/>
                  <a:buChar char="•"/>
                </a:pPr>
                <a:r>
                  <a:rPr lang="en-US" dirty="0"/>
                  <a:t>Includes the CT failures associated with the exposure of the pipe to the fluids pumped through the string and/or the well environment.</a:t>
                </a:r>
              </a:p>
              <a:p>
                <a:pPr algn="just"/>
                <a:endParaRPr lang="en-US" dirty="0"/>
              </a:p>
              <a:p>
                <a:pPr algn="just"/>
                <a:r>
                  <a:rPr lang="en-US" dirty="0"/>
                  <a:t>Actions that must be taken to avoid this kind of failure are focus on at least the following aspects:</a:t>
                </a:r>
              </a:p>
              <a:p>
                <a:pPr marL="342900" indent="-342900" algn="just">
                  <a:buAutoNum type="arabicPeriod"/>
                </a:pPr>
                <a:r>
                  <a:rPr lang="en-US" dirty="0"/>
                  <a:t>Appropriate Acid mix design (fluids and inhibitors)</a:t>
                </a:r>
              </a:p>
              <a:p>
                <a:pPr marL="342900" indent="-342900" algn="just">
                  <a:buAutoNum type="arabicPeriod"/>
                </a:pPr>
                <a:r>
                  <a:rPr lang="en-US" dirty="0"/>
                  <a:t>Neutralizing after Acid jobs using sodium carbonate </a:t>
                </a:r>
                <a14:m>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m:t>
                        </m:r>
                        <m:r>
                          <a:rPr lang="en-US" b="1" i="0" smtClean="0">
                            <a:latin typeface="Cambria Math" panose="02040503050406030204" pitchFamily="18" charset="0"/>
                          </a:rPr>
                          <m:t>𝐍𝐚</m:t>
                        </m:r>
                        <m:r>
                          <a:rPr lang="en-US" b="1" i="0" smtClean="0">
                            <a:latin typeface="Cambria Math" panose="02040503050406030204" pitchFamily="18" charset="0"/>
                          </a:rPr>
                          <m:t>(</m:t>
                        </m:r>
                        <m:sSub>
                          <m:sSubPr>
                            <m:ctrlPr>
                              <a:rPr lang="en-US" b="1" i="1" smtClean="0">
                                <a:latin typeface="Cambria Math" panose="02040503050406030204" pitchFamily="18" charset="0"/>
                              </a:rPr>
                            </m:ctrlPr>
                          </m:sSubPr>
                          <m:e>
                            <m:r>
                              <a:rPr lang="en-US" b="1" i="0" smtClean="0">
                                <a:latin typeface="Cambria Math" panose="02040503050406030204" pitchFamily="18" charset="0"/>
                              </a:rPr>
                              <m:t>𝐂𝐎</m:t>
                            </m:r>
                          </m:e>
                          <m:sub>
                            <m:r>
                              <a:rPr lang="en-US" b="1" i="0" smtClean="0">
                                <a:latin typeface="Cambria Math" panose="02040503050406030204" pitchFamily="18" charset="0"/>
                              </a:rPr>
                              <m:t>𝟑</m:t>
                            </m:r>
                          </m:sub>
                        </m:sSub>
                        <m:r>
                          <a:rPr lang="en-US" b="1" i="0" smtClean="0">
                            <a:latin typeface="Cambria Math" panose="02040503050406030204" pitchFamily="18" charset="0"/>
                          </a:rPr>
                          <m:t>)</m:t>
                        </m:r>
                      </m:e>
                      <m:sub>
                        <m:r>
                          <a:rPr lang="en-US" b="1" i="0" smtClean="0">
                            <a:latin typeface="Cambria Math" panose="02040503050406030204" pitchFamily="18" charset="0"/>
                          </a:rPr>
                          <m:t>𝟐</m:t>
                        </m:r>
                      </m:sub>
                    </m:sSub>
                    <m:r>
                      <a:rPr lang="en-US" b="1" i="0" smtClean="0">
                        <a:latin typeface="Cambria Math" panose="02040503050406030204" pitchFamily="18" charset="0"/>
                      </a:rPr>
                      <m:t>)</m:t>
                    </m:r>
                  </m:oMath>
                </a14:m>
                <a:endParaRPr lang="en-US" b="1" dirty="0"/>
              </a:p>
              <a:p>
                <a:pPr marL="342900" indent="-342900" algn="just">
                  <a:buAutoNum type="arabicPeriod"/>
                </a:pPr>
                <a:r>
                  <a:rPr lang="en-US" dirty="0"/>
                  <a:t>Displacement of remaining fluids with fresh “water + Inhibitor”</a:t>
                </a:r>
              </a:p>
              <a:p>
                <a:pPr marL="342900" indent="-342900" algn="just">
                  <a:buAutoNum type="arabicPeriod"/>
                </a:pPr>
                <a14:m>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𝐍</m:t>
                        </m:r>
                      </m:e>
                      <m:sub>
                        <m:r>
                          <a:rPr lang="en-US" b="1" i="0" smtClean="0">
                            <a:latin typeface="Cambria Math" panose="02040503050406030204" pitchFamily="18" charset="0"/>
                          </a:rPr>
                          <m:t>𝟐</m:t>
                        </m:r>
                      </m:sub>
                    </m:sSub>
                    <m:r>
                      <a:rPr lang="en-US" b="1" i="0" smtClean="0">
                        <a:latin typeface="Cambria Math" panose="02040503050406030204" pitchFamily="18" charset="0"/>
                      </a:rPr>
                      <m:t> </m:t>
                    </m:r>
                  </m:oMath>
                </a14:m>
                <a:r>
                  <a:rPr lang="en-US" dirty="0"/>
                  <a:t>Purging</a:t>
                </a:r>
              </a:p>
              <a:p>
                <a:pPr algn="just"/>
                <a:endParaRPr lang="en-US" dirty="0"/>
              </a:p>
            </p:txBody>
          </p:sp>
        </mc:Choice>
        <mc:Fallback xmlns="">
          <p:sp>
            <p:nvSpPr>
              <p:cNvPr id="3" name="TextBox 2">
                <a:extLst>
                  <a:ext uri="{FF2B5EF4-FFF2-40B4-BE49-F238E27FC236}">
                    <a16:creationId xmlns:a16="http://schemas.microsoft.com/office/drawing/2014/main" id="{5A2AC186-C28D-4DA3-B97D-27FB6A976EC9}"/>
                  </a:ext>
                </a:extLst>
              </p:cNvPr>
              <p:cNvSpPr txBox="1">
                <a:spLocks noRot="1" noChangeAspect="1" noMove="1" noResize="1" noEditPoints="1" noAdjustHandles="1" noChangeArrowheads="1" noChangeShapeType="1" noTextEdit="1"/>
              </p:cNvSpPr>
              <p:nvPr/>
            </p:nvSpPr>
            <p:spPr>
              <a:xfrm>
                <a:off x="1640154" y="1547308"/>
                <a:ext cx="8911686" cy="3693319"/>
              </a:xfrm>
              <a:prstGeom prst="rect">
                <a:avLst/>
              </a:prstGeom>
              <a:blipFill>
                <a:blip r:embed="rId2"/>
                <a:stretch>
                  <a:fillRect l="-547" t="-990" r="-616"/>
                </a:stretch>
              </a:blipFill>
            </p:spPr>
            <p:txBody>
              <a:bodyPr/>
              <a:lstStyle/>
              <a:p>
                <a:r>
                  <a:rPr lang="fa-IR">
                    <a:noFill/>
                  </a:rPr>
                  <a:t> </a:t>
                </a:r>
              </a:p>
            </p:txBody>
          </p:sp>
        </mc:Fallback>
      </mc:AlternateContent>
    </p:spTree>
    <p:extLst>
      <p:ext uri="{BB962C8B-B14F-4D97-AF65-F5344CB8AC3E}">
        <p14:creationId xmlns:p14="http://schemas.microsoft.com/office/powerpoint/2010/main" val="3079044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6C5B-A9CA-4551-8509-FAF41AB5D214}"/>
              </a:ext>
            </a:extLst>
          </p:cNvPr>
          <p:cNvSpPr>
            <a:spLocks noGrp="1"/>
          </p:cNvSpPr>
          <p:nvPr>
            <p:ph type="title"/>
          </p:nvPr>
        </p:nvSpPr>
        <p:spPr>
          <a:xfrm>
            <a:off x="1640154" y="266418"/>
            <a:ext cx="8911687" cy="1280890"/>
          </a:xfrm>
        </p:spPr>
        <p:txBody>
          <a:bodyPr/>
          <a:lstStyle/>
          <a:p>
            <a:pPr algn="ctr"/>
            <a:r>
              <a:rPr lang="en-US" dirty="0"/>
              <a:t>Comparison</a:t>
            </a:r>
            <a:endParaRPr lang="fa-IR" dirty="0"/>
          </a:p>
        </p:txBody>
      </p:sp>
      <p:pic>
        <p:nvPicPr>
          <p:cNvPr id="3" name="Picture 2" title="Service Company CT Failures data">
            <a:extLst>
              <a:ext uri="{FF2B5EF4-FFF2-40B4-BE49-F238E27FC236}">
                <a16:creationId xmlns:a16="http://schemas.microsoft.com/office/drawing/2014/main" id="{E72E6548-39BF-45A3-B46B-2971CB749C30}"/>
              </a:ext>
            </a:extLst>
          </p:cNvPr>
          <p:cNvPicPr>
            <a:picLocks noChangeAspect="1"/>
          </p:cNvPicPr>
          <p:nvPr/>
        </p:nvPicPr>
        <p:blipFill>
          <a:blip r:embed="rId2"/>
          <a:stretch>
            <a:fillRect/>
          </a:stretch>
        </p:blipFill>
        <p:spPr>
          <a:xfrm>
            <a:off x="2290759" y="1076833"/>
            <a:ext cx="7610475" cy="4962525"/>
          </a:xfrm>
          <a:prstGeom prst="rect">
            <a:avLst/>
          </a:prstGeom>
        </p:spPr>
      </p:pic>
      <p:sp>
        <p:nvSpPr>
          <p:cNvPr id="4" name="TextBox 3">
            <a:extLst>
              <a:ext uri="{FF2B5EF4-FFF2-40B4-BE49-F238E27FC236}">
                <a16:creationId xmlns:a16="http://schemas.microsoft.com/office/drawing/2014/main" id="{7ACF5531-8B3C-4E25-B2D7-AD30FCF6ADA6}"/>
              </a:ext>
            </a:extLst>
          </p:cNvPr>
          <p:cNvSpPr txBox="1"/>
          <p:nvPr/>
        </p:nvSpPr>
        <p:spPr>
          <a:xfrm>
            <a:off x="4162615" y="6283805"/>
            <a:ext cx="3866764" cy="307777"/>
          </a:xfrm>
          <a:prstGeom prst="rect">
            <a:avLst/>
          </a:prstGeom>
          <a:noFill/>
        </p:spPr>
        <p:txBody>
          <a:bodyPr wrap="none" rtlCol="1">
            <a:spAutoFit/>
          </a:bodyPr>
          <a:lstStyle/>
          <a:p>
            <a:r>
              <a:rPr lang="en-US" sz="1400" b="1" dirty="0"/>
              <a:t>Service Company CT Failures Fatigue data</a:t>
            </a:r>
            <a:endParaRPr lang="fa-IR" sz="1400" b="1" dirty="0"/>
          </a:p>
        </p:txBody>
      </p:sp>
    </p:spTree>
    <p:extLst>
      <p:ext uri="{BB962C8B-B14F-4D97-AF65-F5344CB8AC3E}">
        <p14:creationId xmlns:p14="http://schemas.microsoft.com/office/powerpoint/2010/main" val="1385689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7C1080-5C3A-4BB7-AE11-22E00140282C}"/>
              </a:ext>
            </a:extLst>
          </p:cNvPr>
          <p:cNvPicPr>
            <a:picLocks noChangeAspect="1"/>
          </p:cNvPicPr>
          <p:nvPr/>
        </p:nvPicPr>
        <p:blipFill>
          <a:blip r:embed="rId2"/>
          <a:stretch>
            <a:fillRect/>
          </a:stretch>
        </p:blipFill>
        <p:spPr>
          <a:xfrm>
            <a:off x="1669648" y="322799"/>
            <a:ext cx="5306825" cy="3681681"/>
          </a:xfrm>
          <a:prstGeom prst="rect">
            <a:avLst/>
          </a:prstGeom>
        </p:spPr>
      </p:pic>
      <p:sp>
        <p:nvSpPr>
          <p:cNvPr id="4" name="TextBox 3">
            <a:extLst>
              <a:ext uri="{FF2B5EF4-FFF2-40B4-BE49-F238E27FC236}">
                <a16:creationId xmlns:a16="http://schemas.microsoft.com/office/drawing/2014/main" id="{BAB208E9-6F0B-4513-948C-AA9BBE07F1A3}"/>
              </a:ext>
            </a:extLst>
          </p:cNvPr>
          <p:cNvSpPr txBox="1"/>
          <p:nvPr/>
        </p:nvSpPr>
        <p:spPr>
          <a:xfrm>
            <a:off x="3903714" y="4340163"/>
            <a:ext cx="838691" cy="307777"/>
          </a:xfrm>
          <a:prstGeom prst="rect">
            <a:avLst/>
          </a:prstGeom>
          <a:noFill/>
        </p:spPr>
        <p:txBody>
          <a:bodyPr wrap="none" rtlCol="1">
            <a:spAutoFit/>
          </a:bodyPr>
          <a:lstStyle/>
          <a:p>
            <a:r>
              <a:rPr lang="en-US" sz="1400" b="1" dirty="0"/>
              <a:t>Internal</a:t>
            </a:r>
            <a:endParaRPr lang="fa-IR" sz="1400" b="1" dirty="0"/>
          </a:p>
        </p:txBody>
      </p:sp>
      <p:sp>
        <p:nvSpPr>
          <p:cNvPr id="5" name="TextBox 4">
            <a:extLst>
              <a:ext uri="{FF2B5EF4-FFF2-40B4-BE49-F238E27FC236}">
                <a16:creationId xmlns:a16="http://schemas.microsoft.com/office/drawing/2014/main" id="{2AC6E7FE-2420-476A-9963-29ECACFFFAE0}"/>
              </a:ext>
            </a:extLst>
          </p:cNvPr>
          <p:cNvSpPr txBox="1"/>
          <p:nvPr/>
        </p:nvSpPr>
        <p:spPr>
          <a:xfrm>
            <a:off x="5084769" y="5213900"/>
            <a:ext cx="3783408" cy="307777"/>
          </a:xfrm>
          <a:prstGeom prst="rect">
            <a:avLst/>
          </a:prstGeom>
          <a:noFill/>
        </p:spPr>
        <p:txBody>
          <a:bodyPr wrap="none" rtlCol="1">
            <a:spAutoFit/>
          </a:bodyPr>
          <a:lstStyle/>
          <a:p>
            <a:r>
              <a:rPr lang="en-US" sz="1400" b="1" dirty="0"/>
              <a:t>Corrosion-Operation By Exposure To Acid</a:t>
            </a:r>
            <a:endParaRPr lang="fa-IR" sz="1400" b="1" dirty="0"/>
          </a:p>
        </p:txBody>
      </p:sp>
      <p:pic>
        <p:nvPicPr>
          <p:cNvPr id="6" name="Picture 5">
            <a:extLst>
              <a:ext uri="{FF2B5EF4-FFF2-40B4-BE49-F238E27FC236}">
                <a16:creationId xmlns:a16="http://schemas.microsoft.com/office/drawing/2014/main" id="{D6016348-1E40-4ED1-8976-4B33838504B7}"/>
              </a:ext>
            </a:extLst>
          </p:cNvPr>
          <p:cNvPicPr>
            <a:picLocks noChangeAspect="1"/>
          </p:cNvPicPr>
          <p:nvPr/>
        </p:nvPicPr>
        <p:blipFill>
          <a:blip r:embed="rId3"/>
          <a:stretch>
            <a:fillRect/>
          </a:stretch>
        </p:blipFill>
        <p:spPr>
          <a:xfrm>
            <a:off x="7546628" y="322799"/>
            <a:ext cx="4086591" cy="3681681"/>
          </a:xfrm>
          <a:prstGeom prst="rect">
            <a:avLst/>
          </a:prstGeom>
        </p:spPr>
      </p:pic>
      <p:sp>
        <p:nvSpPr>
          <p:cNvPr id="7" name="TextBox 6">
            <a:extLst>
              <a:ext uri="{FF2B5EF4-FFF2-40B4-BE49-F238E27FC236}">
                <a16:creationId xmlns:a16="http://schemas.microsoft.com/office/drawing/2014/main" id="{EC471661-A42B-4FD4-8DDE-0AD52F232F42}"/>
              </a:ext>
            </a:extLst>
          </p:cNvPr>
          <p:cNvSpPr txBox="1"/>
          <p:nvPr/>
        </p:nvSpPr>
        <p:spPr>
          <a:xfrm>
            <a:off x="9152142" y="4343127"/>
            <a:ext cx="875561" cy="307777"/>
          </a:xfrm>
          <a:prstGeom prst="rect">
            <a:avLst/>
          </a:prstGeom>
          <a:noFill/>
        </p:spPr>
        <p:txBody>
          <a:bodyPr wrap="none" rtlCol="1">
            <a:spAutoFit/>
          </a:bodyPr>
          <a:lstStyle/>
          <a:p>
            <a:r>
              <a:rPr lang="en-US" sz="1400" b="1" dirty="0"/>
              <a:t>External</a:t>
            </a:r>
            <a:endParaRPr lang="fa-IR" sz="1400" b="1" dirty="0"/>
          </a:p>
        </p:txBody>
      </p:sp>
    </p:spTree>
    <p:extLst>
      <p:ext uri="{BB962C8B-B14F-4D97-AF65-F5344CB8AC3E}">
        <p14:creationId xmlns:p14="http://schemas.microsoft.com/office/powerpoint/2010/main" val="4116245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10A263-9661-458F-8FC7-A0CB25C0F92A}"/>
              </a:ext>
            </a:extLst>
          </p:cNvPr>
          <p:cNvSpPr txBox="1"/>
          <p:nvPr/>
        </p:nvSpPr>
        <p:spPr>
          <a:xfrm>
            <a:off x="2158409" y="808074"/>
            <a:ext cx="8665535" cy="2308324"/>
          </a:xfrm>
          <a:prstGeom prst="rect">
            <a:avLst/>
          </a:prstGeom>
          <a:noFill/>
        </p:spPr>
        <p:txBody>
          <a:bodyPr wrap="square" rtlCol="1">
            <a:spAutoFit/>
          </a:bodyPr>
          <a:lstStyle/>
          <a:p>
            <a:pPr marL="285750" indent="-285750" algn="just">
              <a:buFont typeface="Arial" panose="020B0604020202020204" pitchFamily="34" charset="0"/>
              <a:buChar char="•"/>
            </a:pPr>
            <a:r>
              <a:rPr lang="en-US" dirty="0"/>
              <a:t>The change from predominantly operational to predominantly Storage-Corrosion during this period significantly influenced by:</a:t>
            </a:r>
          </a:p>
          <a:p>
            <a:pPr marL="342900" indent="-342900" algn="just">
              <a:buAutoNum type="arabicPeriod"/>
            </a:pPr>
            <a:r>
              <a:rPr lang="en-US" dirty="0"/>
              <a:t>The reduction in Acidizing operations in North America</a:t>
            </a:r>
          </a:p>
          <a:p>
            <a:pPr marL="342900" indent="-342900" algn="just">
              <a:buAutoNum type="arabicPeriod"/>
            </a:pPr>
            <a:r>
              <a:rPr lang="en-US" dirty="0"/>
              <a:t>The increase in North America unit count</a:t>
            </a:r>
          </a:p>
          <a:p>
            <a:pPr marL="342900" indent="-342900" algn="just">
              <a:buAutoNum type="arabicPeriod"/>
            </a:pPr>
            <a:r>
              <a:rPr lang="en-US" dirty="0"/>
              <a:t>Change in job distribution to mostly support for shale fracturing (Perforation runs, plug Milling, or annular fracturing)</a:t>
            </a:r>
          </a:p>
          <a:p>
            <a:pPr algn="just"/>
            <a:endParaRPr lang="en-US" dirty="0"/>
          </a:p>
          <a:p>
            <a:pPr algn="just"/>
            <a:endParaRPr lang="fa-IR" dirty="0"/>
          </a:p>
        </p:txBody>
      </p:sp>
    </p:spTree>
    <p:extLst>
      <p:ext uri="{BB962C8B-B14F-4D97-AF65-F5344CB8AC3E}">
        <p14:creationId xmlns:p14="http://schemas.microsoft.com/office/powerpoint/2010/main" val="2406103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6C5B-A9CA-4551-8509-FAF41AB5D214}"/>
              </a:ext>
            </a:extLst>
          </p:cNvPr>
          <p:cNvSpPr>
            <a:spLocks noGrp="1"/>
          </p:cNvSpPr>
          <p:nvPr>
            <p:ph type="title"/>
          </p:nvPr>
        </p:nvSpPr>
        <p:spPr>
          <a:xfrm>
            <a:off x="1640154" y="266418"/>
            <a:ext cx="8911687" cy="1280890"/>
          </a:xfrm>
        </p:spPr>
        <p:txBody>
          <a:bodyPr/>
          <a:lstStyle/>
          <a:p>
            <a:pPr algn="ctr"/>
            <a:r>
              <a:rPr lang="en-US" dirty="0"/>
              <a:t>Microbiological Influenced Corrosion (MIC)</a:t>
            </a:r>
            <a:endParaRPr lang="fa-IR" dirty="0"/>
          </a:p>
        </p:txBody>
      </p:sp>
      <p:sp>
        <p:nvSpPr>
          <p:cNvPr id="3" name="TextBox 2">
            <a:extLst>
              <a:ext uri="{FF2B5EF4-FFF2-40B4-BE49-F238E27FC236}">
                <a16:creationId xmlns:a16="http://schemas.microsoft.com/office/drawing/2014/main" id="{BB9CF1B9-E24F-40F1-BBF4-26A75E977D00}"/>
              </a:ext>
            </a:extLst>
          </p:cNvPr>
          <p:cNvSpPr txBox="1"/>
          <p:nvPr/>
        </p:nvSpPr>
        <p:spPr>
          <a:xfrm>
            <a:off x="1640154" y="1547308"/>
            <a:ext cx="8911687" cy="4524315"/>
          </a:xfrm>
          <a:prstGeom prst="rect">
            <a:avLst/>
          </a:prstGeom>
          <a:noFill/>
        </p:spPr>
        <p:txBody>
          <a:bodyPr wrap="square" rtlCol="1">
            <a:spAutoFit/>
          </a:bodyPr>
          <a:lstStyle/>
          <a:p>
            <a:pPr marL="285750" indent="-285750" algn="just">
              <a:buFont typeface="Arial" panose="020B0604020202020204" pitchFamily="34" charset="0"/>
              <a:buChar char="•"/>
            </a:pPr>
            <a:r>
              <a:rPr lang="en-US" dirty="0"/>
              <a:t>Failure caused by corrosion due to the presence of certain specific type of bacteria within the fluid in contact with the pipe.</a:t>
            </a:r>
          </a:p>
          <a:p>
            <a:pPr marL="285750" indent="-285750" algn="just">
              <a:buFont typeface="Arial" panose="020B0604020202020204" pitchFamily="34" charset="0"/>
              <a:buChar char="•"/>
            </a:pPr>
            <a:endParaRPr lang="en-US" dirty="0"/>
          </a:p>
          <a:p>
            <a:pPr marL="285750" indent="-285750" algn="just">
              <a:buFontTx/>
              <a:buChar char="-"/>
            </a:pPr>
            <a:r>
              <a:rPr lang="en-US" dirty="0"/>
              <a:t>Failure Mechanisms:</a:t>
            </a:r>
          </a:p>
          <a:p>
            <a:pPr algn="just"/>
            <a:endParaRPr lang="en-US" dirty="0"/>
          </a:p>
          <a:p>
            <a:pPr marL="342900" indent="-342900" algn="just">
              <a:buAutoNum type="arabicPeriod"/>
            </a:pPr>
            <a:r>
              <a:rPr lang="en-US" dirty="0"/>
              <a:t>Fatigue cracking starting at internal pits associated with MIC</a:t>
            </a:r>
          </a:p>
          <a:p>
            <a:pPr marL="342900" indent="-342900" algn="just">
              <a:buAutoNum type="arabicPeriod"/>
            </a:pPr>
            <a:r>
              <a:rPr lang="en-US" dirty="0"/>
              <a:t>Sulfide stress cracking associated with the formation of “Localized Sour Environments” due to the presence of “SRB’s”.</a:t>
            </a:r>
          </a:p>
          <a:p>
            <a:pPr algn="just"/>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In 2013, failures associated with MIC represented approximately 58% of the CT corrosion failures</a:t>
            </a:r>
          </a:p>
          <a:p>
            <a:pPr marL="285750" indent="-285750" algn="just">
              <a:buFont typeface="Arial" panose="020B0604020202020204" pitchFamily="34" charset="0"/>
              <a:buChar char="•"/>
            </a:pPr>
            <a:r>
              <a:rPr lang="en-US" dirty="0"/>
              <a:t>This mechanism represented 30% of the CT corrosion failures in 2014.</a:t>
            </a:r>
          </a:p>
          <a:p>
            <a:pPr marL="285750" indent="-285750" algn="just">
              <a:buFont typeface="Arial" panose="020B0604020202020204" pitchFamily="34" charset="0"/>
              <a:buChar char="•"/>
            </a:pPr>
            <a:r>
              <a:rPr lang="en-US" dirty="0"/>
              <a:t>There were few cases for which contamination of the water used for “Hydrotest” caused failures of new strings by MIC.</a:t>
            </a:r>
          </a:p>
        </p:txBody>
      </p:sp>
    </p:spTree>
    <p:extLst>
      <p:ext uri="{BB962C8B-B14F-4D97-AF65-F5344CB8AC3E}">
        <p14:creationId xmlns:p14="http://schemas.microsoft.com/office/powerpoint/2010/main" val="3493921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B59CAB-0904-4975-AB39-F3F8D20B94F1}"/>
              </a:ext>
            </a:extLst>
          </p:cNvPr>
          <p:cNvPicPr>
            <a:picLocks noChangeAspect="1"/>
          </p:cNvPicPr>
          <p:nvPr/>
        </p:nvPicPr>
        <p:blipFill>
          <a:blip r:embed="rId2"/>
          <a:stretch>
            <a:fillRect/>
          </a:stretch>
        </p:blipFill>
        <p:spPr>
          <a:xfrm>
            <a:off x="1840637" y="442913"/>
            <a:ext cx="3301069" cy="2487030"/>
          </a:xfrm>
          <a:prstGeom prst="rect">
            <a:avLst/>
          </a:prstGeom>
        </p:spPr>
      </p:pic>
      <p:pic>
        <p:nvPicPr>
          <p:cNvPr id="4" name="Picture 3">
            <a:extLst>
              <a:ext uri="{FF2B5EF4-FFF2-40B4-BE49-F238E27FC236}">
                <a16:creationId xmlns:a16="http://schemas.microsoft.com/office/drawing/2014/main" id="{2B937508-5D23-4A06-B651-6E131E4D6EF7}"/>
              </a:ext>
            </a:extLst>
          </p:cNvPr>
          <p:cNvPicPr>
            <a:picLocks noChangeAspect="1"/>
          </p:cNvPicPr>
          <p:nvPr/>
        </p:nvPicPr>
        <p:blipFill>
          <a:blip r:embed="rId3"/>
          <a:stretch>
            <a:fillRect/>
          </a:stretch>
        </p:blipFill>
        <p:spPr>
          <a:xfrm>
            <a:off x="7050296" y="442913"/>
            <a:ext cx="3707728" cy="2487030"/>
          </a:xfrm>
          <a:prstGeom prst="rect">
            <a:avLst/>
          </a:prstGeom>
        </p:spPr>
      </p:pic>
      <p:pic>
        <p:nvPicPr>
          <p:cNvPr id="5" name="Picture 4">
            <a:extLst>
              <a:ext uri="{FF2B5EF4-FFF2-40B4-BE49-F238E27FC236}">
                <a16:creationId xmlns:a16="http://schemas.microsoft.com/office/drawing/2014/main" id="{EF77E844-612C-4CDA-A422-1DD4C28C24E8}"/>
              </a:ext>
            </a:extLst>
          </p:cNvPr>
          <p:cNvPicPr>
            <a:picLocks noChangeAspect="1"/>
          </p:cNvPicPr>
          <p:nvPr/>
        </p:nvPicPr>
        <p:blipFill>
          <a:blip r:embed="rId4"/>
          <a:stretch>
            <a:fillRect/>
          </a:stretch>
        </p:blipFill>
        <p:spPr>
          <a:xfrm>
            <a:off x="3376612" y="3429000"/>
            <a:ext cx="5438775" cy="2680203"/>
          </a:xfrm>
          <a:prstGeom prst="rect">
            <a:avLst/>
          </a:prstGeom>
        </p:spPr>
      </p:pic>
    </p:spTree>
    <p:extLst>
      <p:ext uri="{BB962C8B-B14F-4D97-AF65-F5344CB8AC3E}">
        <p14:creationId xmlns:p14="http://schemas.microsoft.com/office/powerpoint/2010/main" val="2521196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8B20DD-E3C9-4857-BD46-47C121A35C2A}"/>
              </a:ext>
            </a:extLst>
          </p:cNvPr>
          <p:cNvPicPr>
            <a:picLocks noChangeAspect="1"/>
          </p:cNvPicPr>
          <p:nvPr/>
        </p:nvPicPr>
        <p:blipFill>
          <a:blip r:embed="rId2"/>
          <a:stretch>
            <a:fillRect/>
          </a:stretch>
        </p:blipFill>
        <p:spPr>
          <a:xfrm>
            <a:off x="1852239" y="553810"/>
            <a:ext cx="8487522" cy="4964400"/>
          </a:xfrm>
          <a:prstGeom prst="rect">
            <a:avLst/>
          </a:prstGeom>
        </p:spPr>
      </p:pic>
      <p:sp>
        <p:nvSpPr>
          <p:cNvPr id="4" name="TextBox 3">
            <a:extLst>
              <a:ext uri="{FF2B5EF4-FFF2-40B4-BE49-F238E27FC236}">
                <a16:creationId xmlns:a16="http://schemas.microsoft.com/office/drawing/2014/main" id="{0F162DB2-8F5A-406B-9D0E-49A89BAA5379}"/>
              </a:ext>
            </a:extLst>
          </p:cNvPr>
          <p:cNvSpPr txBox="1"/>
          <p:nvPr/>
        </p:nvSpPr>
        <p:spPr>
          <a:xfrm>
            <a:off x="3875313" y="5667439"/>
            <a:ext cx="833883" cy="307777"/>
          </a:xfrm>
          <a:prstGeom prst="rect">
            <a:avLst/>
          </a:prstGeom>
          <a:noFill/>
        </p:spPr>
        <p:txBody>
          <a:bodyPr wrap="none" rtlCol="1">
            <a:spAutoFit/>
          </a:bodyPr>
          <a:lstStyle/>
          <a:p>
            <a:r>
              <a:rPr lang="en-US" sz="1400" b="1" dirty="0"/>
              <a:t>Internal</a:t>
            </a:r>
            <a:endParaRPr lang="fa-IR" sz="1400" b="1" dirty="0"/>
          </a:p>
        </p:txBody>
      </p:sp>
      <p:sp>
        <p:nvSpPr>
          <p:cNvPr id="5" name="TextBox 4">
            <a:extLst>
              <a:ext uri="{FF2B5EF4-FFF2-40B4-BE49-F238E27FC236}">
                <a16:creationId xmlns:a16="http://schemas.microsoft.com/office/drawing/2014/main" id="{65044BA2-B251-4500-A4F9-1DFE84F6334C}"/>
              </a:ext>
            </a:extLst>
          </p:cNvPr>
          <p:cNvSpPr txBox="1"/>
          <p:nvPr/>
        </p:nvSpPr>
        <p:spPr>
          <a:xfrm>
            <a:off x="8093456" y="5667439"/>
            <a:ext cx="867545" cy="307777"/>
          </a:xfrm>
          <a:prstGeom prst="rect">
            <a:avLst/>
          </a:prstGeom>
          <a:noFill/>
        </p:spPr>
        <p:txBody>
          <a:bodyPr wrap="none" rtlCol="1">
            <a:spAutoFit/>
          </a:bodyPr>
          <a:lstStyle/>
          <a:p>
            <a:r>
              <a:rPr lang="en-US" sz="1400" b="1" dirty="0"/>
              <a:t>External</a:t>
            </a:r>
            <a:endParaRPr lang="fa-IR" sz="1400" b="1" dirty="0"/>
          </a:p>
        </p:txBody>
      </p:sp>
      <p:sp>
        <p:nvSpPr>
          <p:cNvPr id="6" name="TextBox 5">
            <a:extLst>
              <a:ext uri="{FF2B5EF4-FFF2-40B4-BE49-F238E27FC236}">
                <a16:creationId xmlns:a16="http://schemas.microsoft.com/office/drawing/2014/main" id="{A7EE8C13-AC46-4F62-9D2E-3026EDC7BFDA}"/>
              </a:ext>
            </a:extLst>
          </p:cNvPr>
          <p:cNvSpPr txBox="1"/>
          <p:nvPr/>
        </p:nvSpPr>
        <p:spPr>
          <a:xfrm>
            <a:off x="4709196" y="6206549"/>
            <a:ext cx="3384260" cy="307777"/>
          </a:xfrm>
          <a:prstGeom prst="rect">
            <a:avLst/>
          </a:prstGeom>
          <a:noFill/>
        </p:spPr>
        <p:txBody>
          <a:bodyPr wrap="none" rtlCol="1">
            <a:spAutoFit/>
          </a:bodyPr>
          <a:lstStyle/>
          <a:p>
            <a:r>
              <a:rPr lang="en-US" sz="1400" b="1" dirty="0"/>
              <a:t>Severity of the Pitting Caused by MIC</a:t>
            </a:r>
            <a:endParaRPr lang="fa-IR" sz="1400" b="1" dirty="0"/>
          </a:p>
        </p:txBody>
      </p:sp>
    </p:spTree>
    <p:extLst>
      <p:ext uri="{BB962C8B-B14F-4D97-AF65-F5344CB8AC3E}">
        <p14:creationId xmlns:p14="http://schemas.microsoft.com/office/powerpoint/2010/main" val="1296843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7856E2-0A30-492E-B01B-CB737441EC22}"/>
              </a:ext>
            </a:extLst>
          </p:cNvPr>
          <p:cNvSpPr txBox="1"/>
          <p:nvPr/>
        </p:nvSpPr>
        <p:spPr>
          <a:xfrm>
            <a:off x="2140772" y="570155"/>
            <a:ext cx="8810257" cy="1754326"/>
          </a:xfrm>
          <a:prstGeom prst="rect">
            <a:avLst/>
          </a:prstGeom>
          <a:noFill/>
        </p:spPr>
        <p:txBody>
          <a:bodyPr wrap="square" rtlCol="1">
            <a:spAutoFit/>
          </a:bodyPr>
          <a:lstStyle/>
          <a:p>
            <a:pPr marL="285750" indent="-285750" algn="just">
              <a:buFont typeface="Arial" panose="020B0604020202020204" pitchFamily="34" charset="0"/>
              <a:buChar char="•"/>
            </a:pPr>
            <a:r>
              <a:rPr lang="en-US" dirty="0"/>
              <a:t>MIC failures associated with the use/accumulation of water contaminated with bacteria had occurred in the past, mainly in the form of very severe, localized, and aggressive pitting corrosion.</a:t>
            </a:r>
          </a:p>
          <a:p>
            <a:pPr marL="285750" indent="-285750" algn="just">
              <a:buFont typeface="Arial" panose="020B0604020202020204" pitchFamily="34" charset="0"/>
              <a:buChar char="•"/>
            </a:pPr>
            <a:r>
              <a:rPr lang="en-US" dirty="0"/>
              <a:t>MIC associated CT failures basically started to be a significant problem within the Coiled Tubing industry, as the fluid used for plug milling operations was changed to recirculated water.</a:t>
            </a:r>
          </a:p>
        </p:txBody>
      </p:sp>
      <p:sp>
        <p:nvSpPr>
          <p:cNvPr id="4" name="TextBox 3">
            <a:extLst>
              <a:ext uri="{FF2B5EF4-FFF2-40B4-BE49-F238E27FC236}">
                <a16:creationId xmlns:a16="http://schemas.microsoft.com/office/drawing/2014/main" id="{7FC18BBE-A2BA-4F6E-84B7-3BCC15A79A9E}"/>
              </a:ext>
            </a:extLst>
          </p:cNvPr>
          <p:cNvSpPr txBox="1"/>
          <p:nvPr/>
        </p:nvSpPr>
        <p:spPr>
          <a:xfrm>
            <a:off x="2302136" y="4528969"/>
            <a:ext cx="1806905" cy="923330"/>
          </a:xfrm>
          <a:prstGeom prst="rect">
            <a:avLst/>
          </a:prstGeom>
          <a:noFill/>
        </p:spPr>
        <p:txBody>
          <a:bodyPr wrap="none" rtlCol="1">
            <a:spAutoFit/>
          </a:bodyPr>
          <a:lstStyle/>
          <a:p>
            <a:pPr marL="285750" indent="-285750">
              <a:buFontTx/>
              <a:buChar char="-"/>
            </a:pPr>
            <a:r>
              <a:rPr lang="en-US" dirty="0"/>
              <a:t>Very Severe</a:t>
            </a:r>
          </a:p>
          <a:p>
            <a:pPr marL="285750" indent="-285750">
              <a:buFontTx/>
              <a:buChar char="-"/>
            </a:pPr>
            <a:r>
              <a:rPr lang="en-US" dirty="0"/>
              <a:t>Localized</a:t>
            </a:r>
          </a:p>
          <a:p>
            <a:pPr marL="285750" indent="-285750">
              <a:buFontTx/>
              <a:buChar char="-"/>
            </a:pPr>
            <a:r>
              <a:rPr lang="en-US" dirty="0"/>
              <a:t>Aggressive</a:t>
            </a:r>
            <a:endParaRPr lang="fa-IR" dirty="0"/>
          </a:p>
        </p:txBody>
      </p:sp>
      <p:sp>
        <p:nvSpPr>
          <p:cNvPr id="5" name="TextBox 4">
            <a:extLst>
              <a:ext uri="{FF2B5EF4-FFF2-40B4-BE49-F238E27FC236}">
                <a16:creationId xmlns:a16="http://schemas.microsoft.com/office/drawing/2014/main" id="{8EF36C75-F1AA-414C-82A5-D00FC9507D1A}"/>
              </a:ext>
            </a:extLst>
          </p:cNvPr>
          <p:cNvSpPr txBox="1"/>
          <p:nvPr/>
        </p:nvSpPr>
        <p:spPr>
          <a:xfrm>
            <a:off x="6275296" y="4805968"/>
            <a:ext cx="1986441" cy="369332"/>
          </a:xfrm>
          <a:prstGeom prst="rect">
            <a:avLst/>
          </a:prstGeom>
          <a:noFill/>
        </p:spPr>
        <p:txBody>
          <a:bodyPr wrap="none" rtlCol="1">
            <a:spAutoFit/>
          </a:bodyPr>
          <a:lstStyle/>
          <a:p>
            <a:r>
              <a:rPr lang="en-US" dirty="0"/>
              <a:t>Pitting Corrosion</a:t>
            </a:r>
            <a:endParaRPr lang="fa-IR" dirty="0"/>
          </a:p>
        </p:txBody>
      </p:sp>
      <p:sp>
        <p:nvSpPr>
          <p:cNvPr id="6" name="Arrow: Right 5">
            <a:extLst>
              <a:ext uri="{FF2B5EF4-FFF2-40B4-BE49-F238E27FC236}">
                <a16:creationId xmlns:a16="http://schemas.microsoft.com/office/drawing/2014/main" id="{1EFB5C2F-0D32-45A5-B3C3-4D185263F1D2}"/>
              </a:ext>
            </a:extLst>
          </p:cNvPr>
          <p:cNvSpPr/>
          <p:nvPr/>
        </p:nvSpPr>
        <p:spPr>
          <a:xfrm>
            <a:off x="4288336" y="4684041"/>
            <a:ext cx="1807665" cy="61318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p>
        </p:txBody>
      </p:sp>
      <p:sp>
        <p:nvSpPr>
          <p:cNvPr id="7" name="TextBox 6">
            <a:extLst>
              <a:ext uri="{FF2B5EF4-FFF2-40B4-BE49-F238E27FC236}">
                <a16:creationId xmlns:a16="http://schemas.microsoft.com/office/drawing/2014/main" id="{6F88E62D-39AB-44BF-B88F-42E63032F7F3}"/>
              </a:ext>
            </a:extLst>
          </p:cNvPr>
          <p:cNvSpPr txBox="1"/>
          <p:nvPr/>
        </p:nvSpPr>
        <p:spPr>
          <a:xfrm>
            <a:off x="2302136" y="4012602"/>
            <a:ext cx="984565" cy="369332"/>
          </a:xfrm>
          <a:prstGeom prst="rect">
            <a:avLst/>
          </a:prstGeom>
          <a:noFill/>
        </p:spPr>
        <p:txBody>
          <a:bodyPr wrap="none" rtlCol="1">
            <a:spAutoFit/>
          </a:bodyPr>
          <a:lstStyle/>
          <a:p>
            <a:r>
              <a:rPr lang="en-US" dirty="0"/>
              <a:t>Effects:</a:t>
            </a:r>
            <a:endParaRPr lang="fa-IR" dirty="0"/>
          </a:p>
        </p:txBody>
      </p:sp>
    </p:spTree>
    <p:extLst>
      <p:ext uri="{BB962C8B-B14F-4D97-AF65-F5344CB8AC3E}">
        <p14:creationId xmlns:p14="http://schemas.microsoft.com/office/powerpoint/2010/main" val="1065413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347AE9-F945-4A54-B0CE-60F1130D315C}"/>
              </a:ext>
            </a:extLst>
          </p:cNvPr>
          <p:cNvPicPr>
            <a:picLocks noChangeAspect="1"/>
          </p:cNvPicPr>
          <p:nvPr/>
        </p:nvPicPr>
        <p:blipFill>
          <a:blip r:embed="rId2"/>
          <a:stretch>
            <a:fillRect/>
          </a:stretch>
        </p:blipFill>
        <p:spPr>
          <a:xfrm>
            <a:off x="1856694" y="548767"/>
            <a:ext cx="8478611" cy="4964400"/>
          </a:xfrm>
          <a:prstGeom prst="rect">
            <a:avLst/>
          </a:prstGeom>
        </p:spPr>
      </p:pic>
      <p:sp>
        <p:nvSpPr>
          <p:cNvPr id="4" name="TextBox 3">
            <a:extLst>
              <a:ext uri="{FF2B5EF4-FFF2-40B4-BE49-F238E27FC236}">
                <a16:creationId xmlns:a16="http://schemas.microsoft.com/office/drawing/2014/main" id="{4E6B5045-6724-4CED-A4D1-71BB53564432}"/>
              </a:ext>
            </a:extLst>
          </p:cNvPr>
          <p:cNvSpPr txBox="1"/>
          <p:nvPr/>
        </p:nvSpPr>
        <p:spPr>
          <a:xfrm>
            <a:off x="4781376" y="6001456"/>
            <a:ext cx="2629246" cy="307777"/>
          </a:xfrm>
          <a:prstGeom prst="rect">
            <a:avLst/>
          </a:prstGeom>
          <a:noFill/>
        </p:spPr>
        <p:txBody>
          <a:bodyPr wrap="none" rtlCol="1">
            <a:spAutoFit/>
          </a:bodyPr>
          <a:lstStyle/>
          <a:p>
            <a:r>
              <a:rPr lang="en-US" sz="1400" b="1" dirty="0"/>
              <a:t>Pin Hole Due To Internal MIC</a:t>
            </a:r>
            <a:endParaRPr lang="fa-IR" sz="1400" b="1" dirty="0"/>
          </a:p>
        </p:txBody>
      </p:sp>
    </p:spTree>
    <p:extLst>
      <p:ext uri="{BB962C8B-B14F-4D97-AF65-F5344CB8AC3E}">
        <p14:creationId xmlns:p14="http://schemas.microsoft.com/office/powerpoint/2010/main" val="2564002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4178F7-0D4F-4303-BD44-90458E4DE372}"/>
              </a:ext>
            </a:extLst>
          </p:cNvPr>
          <p:cNvPicPr>
            <a:picLocks noChangeAspect="1"/>
          </p:cNvPicPr>
          <p:nvPr/>
        </p:nvPicPr>
        <p:blipFill>
          <a:blip r:embed="rId2"/>
          <a:stretch>
            <a:fillRect/>
          </a:stretch>
        </p:blipFill>
        <p:spPr>
          <a:xfrm>
            <a:off x="1809077" y="516495"/>
            <a:ext cx="8573845" cy="4964400"/>
          </a:xfrm>
          <a:prstGeom prst="rect">
            <a:avLst/>
          </a:prstGeom>
        </p:spPr>
      </p:pic>
      <p:sp>
        <p:nvSpPr>
          <p:cNvPr id="3" name="TextBox 2">
            <a:extLst>
              <a:ext uri="{FF2B5EF4-FFF2-40B4-BE49-F238E27FC236}">
                <a16:creationId xmlns:a16="http://schemas.microsoft.com/office/drawing/2014/main" id="{C7FAF22C-1779-4751-AF91-BD67AAEB7408}"/>
              </a:ext>
            </a:extLst>
          </p:cNvPr>
          <p:cNvSpPr txBox="1"/>
          <p:nvPr/>
        </p:nvSpPr>
        <p:spPr>
          <a:xfrm>
            <a:off x="4161014" y="5755341"/>
            <a:ext cx="3869970" cy="307777"/>
          </a:xfrm>
          <a:prstGeom prst="rect">
            <a:avLst/>
          </a:prstGeom>
          <a:noFill/>
        </p:spPr>
        <p:txBody>
          <a:bodyPr wrap="none" rtlCol="1">
            <a:spAutoFit/>
          </a:bodyPr>
          <a:lstStyle/>
          <a:p>
            <a:r>
              <a:rPr lang="en-US" sz="1400" b="1" dirty="0"/>
              <a:t>Fracture At Bias Weld Associated With MIC</a:t>
            </a:r>
            <a:endParaRPr lang="fa-IR" sz="1400" b="1" dirty="0"/>
          </a:p>
        </p:txBody>
      </p:sp>
    </p:spTree>
    <p:extLst>
      <p:ext uri="{BB962C8B-B14F-4D97-AF65-F5344CB8AC3E}">
        <p14:creationId xmlns:p14="http://schemas.microsoft.com/office/powerpoint/2010/main" val="181014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C20D8E-AA52-499D-A232-3F4B875581FC}"/>
              </a:ext>
            </a:extLst>
          </p:cNvPr>
          <p:cNvPicPr>
            <a:picLocks noChangeAspect="1"/>
          </p:cNvPicPr>
          <p:nvPr/>
        </p:nvPicPr>
        <p:blipFill>
          <a:blip r:embed="rId2"/>
          <a:stretch>
            <a:fillRect/>
          </a:stretch>
        </p:blipFill>
        <p:spPr>
          <a:xfrm>
            <a:off x="2293438" y="946800"/>
            <a:ext cx="7605123" cy="4964400"/>
          </a:xfrm>
          <a:prstGeom prst="rect">
            <a:avLst/>
          </a:prstGeom>
        </p:spPr>
      </p:pic>
      <p:sp>
        <p:nvSpPr>
          <p:cNvPr id="3" name="TextBox 2">
            <a:extLst>
              <a:ext uri="{FF2B5EF4-FFF2-40B4-BE49-F238E27FC236}">
                <a16:creationId xmlns:a16="http://schemas.microsoft.com/office/drawing/2014/main" id="{8B832F3F-E02E-4DEB-AE1F-E88466810C89}"/>
              </a:ext>
            </a:extLst>
          </p:cNvPr>
          <p:cNvSpPr txBox="1"/>
          <p:nvPr/>
        </p:nvSpPr>
        <p:spPr>
          <a:xfrm>
            <a:off x="4310895" y="6193971"/>
            <a:ext cx="3570208" cy="307777"/>
          </a:xfrm>
          <a:prstGeom prst="rect">
            <a:avLst/>
          </a:prstGeom>
          <a:noFill/>
        </p:spPr>
        <p:txBody>
          <a:bodyPr wrap="none" rtlCol="1">
            <a:spAutoFit/>
          </a:bodyPr>
          <a:lstStyle/>
          <a:p>
            <a:r>
              <a:rPr lang="en-US" sz="1400" b="1" dirty="0"/>
              <a:t>CT MIC Failures Distribution (2006-2017)</a:t>
            </a:r>
            <a:endParaRPr lang="fa-IR" sz="1400" b="1" dirty="0"/>
          </a:p>
        </p:txBody>
      </p:sp>
    </p:spTree>
    <p:extLst>
      <p:ext uri="{BB962C8B-B14F-4D97-AF65-F5344CB8AC3E}">
        <p14:creationId xmlns:p14="http://schemas.microsoft.com/office/powerpoint/2010/main" val="2839041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DCCC1C-0547-4C4F-9EF1-27B2E3B054C3}"/>
              </a:ext>
            </a:extLst>
          </p:cNvPr>
          <p:cNvSpPr txBox="1"/>
          <p:nvPr/>
        </p:nvSpPr>
        <p:spPr>
          <a:xfrm>
            <a:off x="2226833" y="763793"/>
            <a:ext cx="8822167" cy="1200329"/>
          </a:xfrm>
          <a:prstGeom prst="rect">
            <a:avLst/>
          </a:prstGeom>
          <a:noFill/>
        </p:spPr>
        <p:txBody>
          <a:bodyPr wrap="square" rtlCol="1">
            <a:spAutoFit/>
          </a:bodyPr>
          <a:lstStyle/>
          <a:p>
            <a:pPr marL="285750" indent="-285750">
              <a:buFont typeface="Arial" panose="020B0604020202020204" pitchFamily="34" charset="0"/>
              <a:buChar char="•"/>
            </a:pPr>
            <a:r>
              <a:rPr lang="en-US" dirty="0"/>
              <a:t>It is clear that MIC associated failures represented a significant issue in the years 2013 and 2014, which coincides with the use of recycled water for milling plugs jobs.</a:t>
            </a:r>
          </a:p>
          <a:p>
            <a:pPr marL="285750" indent="-285750">
              <a:buFont typeface="Arial" panose="020B0604020202020204" pitchFamily="34" charset="0"/>
              <a:buChar char="•"/>
            </a:pPr>
            <a:endParaRPr lang="fa-IR" dirty="0"/>
          </a:p>
        </p:txBody>
      </p:sp>
    </p:spTree>
    <p:extLst>
      <p:ext uri="{BB962C8B-B14F-4D97-AF65-F5344CB8AC3E}">
        <p14:creationId xmlns:p14="http://schemas.microsoft.com/office/powerpoint/2010/main" val="3891712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81D5329-4A02-431E-BF2E-722FF6C41BF8}"/>
                  </a:ext>
                </a:extLst>
              </p:cNvPr>
              <p:cNvSpPr txBox="1"/>
              <p:nvPr/>
            </p:nvSpPr>
            <p:spPr>
              <a:xfrm>
                <a:off x="1636954" y="473336"/>
                <a:ext cx="9206753" cy="5355312"/>
              </a:xfrm>
              <a:prstGeom prst="rect">
                <a:avLst/>
              </a:prstGeom>
              <a:noFill/>
            </p:spPr>
            <p:txBody>
              <a:bodyPr wrap="square" rtlCol="1">
                <a:spAutoFit/>
              </a:bodyPr>
              <a:lstStyle/>
              <a:p>
                <a:pPr marL="285750" indent="-285750" algn="just">
                  <a:buFont typeface="Arial" panose="020B0604020202020204" pitchFamily="34" charset="0"/>
                  <a:buChar char="•"/>
                </a:pPr>
                <a:r>
                  <a:rPr lang="en-US" dirty="0"/>
                  <a:t>All Others includes:</a:t>
                </a:r>
              </a:p>
              <a:p>
                <a:pPr algn="just"/>
                <a:endParaRPr lang="en-US" dirty="0"/>
              </a:p>
              <a:p>
                <a:pPr marL="285750" indent="-285750" algn="just">
                  <a:buFontTx/>
                  <a:buChar char="-"/>
                </a:pPr>
                <a:r>
                  <a:rPr lang="en-US" dirty="0"/>
                  <a:t>Fatigue</a:t>
                </a:r>
              </a:p>
              <a:p>
                <a:pPr marL="285750" indent="-285750" algn="just">
                  <a:buFontTx/>
                  <a:buChar char="-"/>
                </a:pPr>
                <a:r>
                  <a:rPr lang="en-US" dirty="0"/>
                  <a:t>External Abrasion</a:t>
                </a:r>
              </a:p>
              <a:p>
                <a:pPr marL="285750" indent="-285750" algn="just">
                  <a:buFontTx/>
                  <a:buChar char="-"/>
                </a:pPr>
                <a:r>
                  <a:rPr lang="en-US" dirty="0"/>
                  <a:t>Erosion</a:t>
                </a:r>
              </a:p>
              <a:p>
                <a:pPr marL="285750" indent="-285750" algn="just">
                  <a:buFontTx/>
                  <a:buChar char="-"/>
                </a:pPr>
                <a:r>
                  <a:rPr lang="en-US" dirty="0"/>
                  <a:t>Field Welding</a:t>
                </a:r>
              </a:p>
              <a:p>
                <a:pPr marL="285750" indent="-285750" algn="just">
                  <a:buFontTx/>
                  <a:buChar char="-"/>
                </a:pPr>
                <a:r>
                  <a:rPr lang="en-US" dirty="0"/>
                  <a:t>Overload</a:t>
                </a:r>
              </a:p>
              <a:p>
                <a:pPr marL="285750" indent="-285750" algn="just">
                  <a:buFontTx/>
                  <a:buChar char="-"/>
                </a:pPr>
                <a:r>
                  <a:rPr lang="en-US" dirty="0"/>
                  <a:t>Unknown</a:t>
                </a:r>
                <a:r>
                  <a:rPr lang="fa-IR" dirty="0"/>
                  <a:t> </a:t>
                </a:r>
                <a14:m>
                  <m:oMath xmlns:m="http://schemas.openxmlformats.org/officeDocument/2006/math">
                    <m:sSub>
                      <m:sSubPr>
                        <m:ctrlPr>
                          <a:rPr lang="fa-IR" i="1">
                            <a:latin typeface="Cambria Math" panose="02040503050406030204" pitchFamily="18" charset="0"/>
                          </a:rPr>
                        </m:ctrlPr>
                      </m:sSubPr>
                      <m:e>
                        <m:r>
                          <m:rPr>
                            <m:sty m:val="p"/>
                          </m:rPr>
                          <a:rPr lang="en-US">
                            <a:latin typeface="Cambria Math" panose="02040503050406030204" pitchFamily="18" charset="0"/>
                          </a:rPr>
                          <m:t>H</m:t>
                        </m:r>
                      </m:e>
                      <m:sub>
                        <m:r>
                          <a:rPr lang="fa-IR">
                            <a:latin typeface="Cambria Math" panose="02040503050406030204" pitchFamily="18" charset="0"/>
                          </a:rPr>
                          <m:t>2</m:t>
                        </m:r>
                      </m:sub>
                    </m:sSub>
                    <m:r>
                      <m:rPr>
                        <m:sty m:val="p"/>
                      </m:rPr>
                      <a:rPr lang="en-US">
                        <a:latin typeface="Cambria Math" panose="02040503050406030204" pitchFamily="18" charset="0"/>
                      </a:rPr>
                      <m:t>S</m:t>
                    </m:r>
                  </m:oMath>
                </a14:m>
                <a:r>
                  <a:rPr lang="en-US" dirty="0"/>
                  <a:t> Failure</a:t>
                </a:r>
              </a:p>
              <a:p>
                <a:pPr marL="285750" indent="-285750" algn="just">
                  <a:buFontTx/>
                  <a:buChar char="-"/>
                </a:pPr>
                <a:endParaRPr lang="en-US" dirty="0"/>
              </a:p>
              <a:p>
                <a:pPr algn="just"/>
                <a:endParaRPr lang="en-US" dirty="0"/>
              </a:p>
              <a:p>
                <a:pPr marL="285750" indent="-285750" algn="just">
                  <a:buFont typeface="Arial" panose="020B0604020202020204" pitchFamily="34" charset="0"/>
                  <a:buChar char="•"/>
                </a:pPr>
                <a:r>
                  <a:rPr lang="en-US" dirty="0"/>
                  <a:t>It can be seen that the 4 main causes of failures have remained the same as for the period 1994-2005, i.e. corrosion, mechanical damage, manufacturing flaw, and human error.</a:t>
                </a:r>
              </a:p>
              <a:p>
                <a:pPr marL="285750" indent="-285750" algn="just">
                  <a:buFont typeface="Arial" panose="020B0604020202020204" pitchFamily="34" charset="0"/>
                  <a:buChar char="•"/>
                </a:pPr>
                <a:r>
                  <a:rPr lang="en-US" dirty="0"/>
                  <a:t>These causes around 75% to 86% of the CT failures that happened.</a:t>
                </a:r>
              </a:p>
              <a:p>
                <a:pPr marL="285750" indent="-285750" algn="just">
                  <a:buFont typeface="Arial" panose="020B0604020202020204" pitchFamily="34" charset="0"/>
                  <a:buChar char="•"/>
                </a:pPr>
                <a:r>
                  <a:rPr lang="en-US" dirty="0"/>
                  <a:t>“Corrosion” and “Human Error” seemed to remain at the same level for the periods analyzed.</a:t>
                </a:r>
              </a:p>
              <a:p>
                <a:pPr marL="285750" indent="-285750" algn="just">
                  <a:buFont typeface="Arial" panose="020B0604020202020204" pitchFamily="34" charset="0"/>
                  <a:buChar char="•"/>
                </a:pPr>
                <a:r>
                  <a:rPr lang="en-US" dirty="0"/>
                  <a:t>“Mechanical Damage” seems to have increased from around 20’s% (Period 1995-2000) to close to 30’s% (Period 2001-2005 and 2006-2017).</a:t>
                </a:r>
              </a:p>
              <a:p>
                <a:pPr marL="285750" indent="-285750" algn="just">
                  <a:buFont typeface="Arial" panose="020B0604020202020204" pitchFamily="34" charset="0"/>
                  <a:buChar char="•"/>
                </a:pPr>
                <a:r>
                  <a:rPr lang="en-US" dirty="0"/>
                  <a:t>:Manufacturing Flaw” seems to present a trend towards lower values.</a:t>
                </a:r>
              </a:p>
            </p:txBody>
          </p:sp>
        </mc:Choice>
        <mc:Fallback xmlns="">
          <p:sp>
            <p:nvSpPr>
              <p:cNvPr id="2" name="TextBox 1">
                <a:extLst>
                  <a:ext uri="{FF2B5EF4-FFF2-40B4-BE49-F238E27FC236}">
                    <a16:creationId xmlns:a16="http://schemas.microsoft.com/office/drawing/2014/main" id="{B81D5329-4A02-431E-BF2E-722FF6C41BF8}"/>
                  </a:ext>
                </a:extLst>
              </p:cNvPr>
              <p:cNvSpPr txBox="1">
                <a:spLocks noRot="1" noChangeAspect="1" noMove="1" noResize="1" noEditPoints="1" noAdjustHandles="1" noChangeArrowheads="1" noChangeShapeType="1" noTextEdit="1"/>
              </p:cNvSpPr>
              <p:nvPr/>
            </p:nvSpPr>
            <p:spPr>
              <a:xfrm>
                <a:off x="1636954" y="473336"/>
                <a:ext cx="9206753" cy="5355312"/>
              </a:xfrm>
              <a:prstGeom prst="rect">
                <a:avLst/>
              </a:prstGeom>
              <a:blipFill>
                <a:blip r:embed="rId2"/>
                <a:stretch>
                  <a:fillRect l="-530" t="-683" r="-530" b="-911"/>
                </a:stretch>
              </a:blipFill>
            </p:spPr>
            <p:txBody>
              <a:bodyPr/>
              <a:lstStyle/>
              <a:p>
                <a:r>
                  <a:rPr lang="fa-IR">
                    <a:noFill/>
                  </a:rPr>
                  <a:t> </a:t>
                </a:r>
              </a:p>
            </p:txBody>
          </p:sp>
        </mc:Fallback>
      </mc:AlternateContent>
    </p:spTree>
    <p:extLst>
      <p:ext uri="{BB962C8B-B14F-4D97-AF65-F5344CB8AC3E}">
        <p14:creationId xmlns:p14="http://schemas.microsoft.com/office/powerpoint/2010/main" val="2716707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8BBB2F-7DE5-40D3-ACC9-445D263C699B}"/>
              </a:ext>
            </a:extLst>
          </p:cNvPr>
          <p:cNvPicPr>
            <a:picLocks noChangeAspect="1"/>
          </p:cNvPicPr>
          <p:nvPr/>
        </p:nvPicPr>
        <p:blipFill>
          <a:blip r:embed="rId2"/>
          <a:stretch>
            <a:fillRect/>
          </a:stretch>
        </p:blipFill>
        <p:spPr>
          <a:xfrm>
            <a:off x="2290314" y="283089"/>
            <a:ext cx="7611371" cy="4964400"/>
          </a:xfrm>
          <a:prstGeom prst="rect">
            <a:avLst/>
          </a:prstGeom>
        </p:spPr>
      </p:pic>
      <p:sp>
        <p:nvSpPr>
          <p:cNvPr id="3" name="TextBox 2">
            <a:extLst>
              <a:ext uri="{FF2B5EF4-FFF2-40B4-BE49-F238E27FC236}">
                <a16:creationId xmlns:a16="http://schemas.microsoft.com/office/drawing/2014/main" id="{547D388D-D0C1-43BD-8E56-A43E1A5A719D}"/>
              </a:ext>
            </a:extLst>
          </p:cNvPr>
          <p:cNvSpPr txBox="1"/>
          <p:nvPr/>
        </p:nvSpPr>
        <p:spPr>
          <a:xfrm>
            <a:off x="2840018" y="5491651"/>
            <a:ext cx="2829261" cy="523220"/>
          </a:xfrm>
          <a:prstGeom prst="rect">
            <a:avLst/>
          </a:prstGeom>
          <a:noFill/>
        </p:spPr>
        <p:txBody>
          <a:bodyPr wrap="square" rtlCol="1">
            <a:spAutoFit/>
          </a:bodyPr>
          <a:lstStyle/>
          <a:p>
            <a:pPr algn="just"/>
            <a:r>
              <a:rPr lang="en-US" sz="1400" b="1" dirty="0"/>
              <a:t>Fatigue Cracking Started by Internal Pit Caused by MIC</a:t>
            </a:r>
            <a:endParaRPr lang="fa-IR" sz="1400" b="1" dirty="0"/>
          </a:p>
        </p:txBody>
      </p:sp>
      <p:sp>
        <p:nvSpPr>
          <p:cNvPr id="4" name="TextBox 3">
            <a:extLst>
              <a:ext uri="{FF2B5EF4-FFF2-40B4-BE49-F238E27FC236}">
                <a16:creationId xmlns:a16="http://schemas.microsoft.com/office/drawing/2014/main" id="{14EBADAB-28E0-4D96-9C25-84E627736C2C}"/>
              </a:ext>
            </a:extLst>
          </p:cNvPr>
          <p:cNvSpPr txBox="1"/>
          <p:nvPr/>
        </p:nvSpPr>
        <p:spPr>
          <a:xfrm>
            <a:off x="6522723" y="5491651"/>
            <a:ext cx="3067591" cy="523220"/>
          </a:xfrm>
          <a:prstGeom prst="rect">
            <a:avLst/>
          </a:prstGeom>
          <a:noFill/>
        </p:spPr>
        <p:txBody>
          <a:bodyPr wrap="square" rtlCol="1">
            <a:spAutoFit/>
          </a:bodyPr>
          <a:lstStyle/>
          <a:p>
            <a:pPr algn="just"/>
            <a:r>
              <a:rPr lang="en-US" sz="1400" b="1" dirty="0"/>
              <a:t>SSC Crack on the Pipe ID and Brittle Fracture Associated With It</a:t>
            </a:r>
            <a:endParaRPr lang="fa-IR" sz="1400" b="1" dirty="0"/>
          </a:p>
        </p:txBody>
      </p:sp>
      <p:sp>
        <p:nvSpPr>
          <p:cNvPr id="5" name="TextBox 4">
            <a:extLst>
              <a:ext uri="{FF2B5EF4-FFF2-40B4-BE49-F238E27FC236}">
                <a16:creationId xmlns:a16="http://schemas.microsoft.com/office/drawing/2014/main" id="{DF0AF649-023B-4D75-8575-FA7591ADBDEE}"/>
              </a:ext>
            </a:extLst>
          </p:cNvPr>
          <p:cNvSpPr txBox="1"/>
          <p:nvPr/>
        </p:nvSpPr>
        <p:spPr>
          <a:xfrm>
            <a:off x="4944882" y="6267134"/>
            <a:ext cx="2302233" cy="307777"/>
          </a:xfrm>
          <a:prstGeom prst="rect">
            <a:avLst/>
          </a:prstGeom>
          <a:noFill/>
        </p:spPr>
        <p:txBody>
          <a:bodyPr wrap="none" rtlCol="1">
            <a:spAutoFit/>
          </a:bodyPr>
          <a:lstStyle/>
          <a:p>
            <a:r>
              <a:rPr lang="en-US" sz="1400" b="1" dirty="0"/>
              <a:t>MIC Failure Mechanisms</a:t>
            </a:r>
            <a:endParaRPr lang="fa-IR" sz="1400" b="1" dirty="0"/>
          </a:p>
        </p:txBody>
      </p:sp>
    </p:spTree>
    <p:extLst>
      <p:ext uri="{BB962C8B-B14F-4D97-AF65-F5344CB8AC3E}">
        <p14:creationId xmlns:p14="http://schemas.microsoft.com/office/powerpoint/2010/main" val="2766559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AA12126-E94C-44AA-BB6F-3D723F418645}"/>
                  </a:ext>
                </a:extLst>
              </p:cNvPr>
              <p:cNvSpPr txBox="1"/>
              <p:nvPr/>
            </p:nvSpPr>
            <p:spPr>
              <a:xfrm>
                <a:off x="1804339" y="671691"/>
                <a:ext cx="8583322" cy="6186309"/>
              </a:xfrm>
              <a:prstGeom prst="rect">
                <a:avLst/>
              </a:prstGeom>
              <a:noFill/>
            </p:spPr>
            <p:txBody>
              <a:bodyPr wrap="square" rtlCol="1">
                <a:spAutoFit/>
              </a:bodyPr>
              <a:lstStyle/>
              <a:p>
                <a:pPr algn="just"/>
                <a:r>
                  <a:rPr lang="en-US" dirty="0"/>
                  <a:t>The mitigation actions recommended to avoid the recurrence of failures included the following:</a:t>
                </a:r>
              </a:p>
              <a:p>
                <a:pPr algn="just"/>
                <a:endParaRPr lang="en-US" dirty="0"/>
              </a:p>
              <a:p>
                <a:pPr marL="342900" indent="-342900" algn="just">
                  <a:buAutoNum type="arabicPeriod"/>
                </a:pPr>
                <a:r>
                  <a:rPr lang="en-US" dirty="0"/>
                  <a:t>Treatment of surface equipment</a:t>
                </a:r>
              </a:p>
              <a:p>
                <a:pPr algn="just"/>
                <a:endParaRPr lang="en-US" dirty="0"/>
              </a:p>
              <a:p>
                <a:pPr marL="285750" indent="-285750" algn="just">
                  <a:buFont typeface="Arial" panose="020B0604020202020204" pitchFamily="34" charset="0"/>
                  <a:buChar char="•"/>
                </a:pPr>
                <a:r>
                  <a:rPr lang="en-US" dirty="0"/>
                  <a:t>Cleaning tanks to remove bacteria and apply quaternary biocide instead of chlorine dioxide</a:t>
                </a:r>
              </a:p>
              <a:p>
                <a:pPr marL="285750" indent="-285750" algn="just">
                  <a:buFont typeface="Arial" panose="020B0604020202020204" pitchFamily="34" charset="0"/>
                  <a:buChar char="•"/>
                </a:pPr>
                <a:endParaRPr lang="en-US" dirty="0"/>
              </a:p>
              <a:p>
                <a:pPr marL="342900" indent="-342900" algn="just">
                  <a:buAutoNum type="arabicPeriod"/>
                </a:pPr>
                <a:endParaRPr lang="en-US" dirty="0"/>
              </a:p>
              <a:p>
                <a:pPr algn="just"/>
                <a:r>
                  <a:rPr lang="en-US" dirty="0"/>
                  <a:t>2. Treatment of circulating fluids</a:t>
                </a:r>
              </a:p>
              <a:p>
                <a:pPr algn="just"/>
                <a:endParaRPr lang="en-US" dirty="0"/>
              </a:p>
              <a:p>
                <a:pPr marL="285750" indent="-285750" algn="just">
                  <a:buFont typeface="Arial" panose="020B0604020202020204" pitchFamily="34" charset="0"/>
                  <a:buChar char="•"/>
                </a:pPr>
                <a:r>
                  <a:rPr lang="en-US" dirty="0"/>
                  <a:t>Treating frac tanks with quaternary biocide and adding additional volumes of biocide during operations</a:t>
                </a:r>
              </a:p>
              <a:p>
                <a:pPr algn="just"/>
                <a:endParaRPr lang="en-US" dirty="0"/>
              </a:p>
              <a:p>
                <a:pPr algn="just"/>
                <a:endParaRPr lang="en-US" dirty="0"/>
              </a:p>
              <a:p>
                <a:pPr algn="just"/>
                <a:r>
                  <a:rPr lang="en-US" dirty="0"/>
                  <a:t>3. Treatment of stagnant fluids between wells</a:t>
                </a:r>
              </a:p>
              <a:p>
                <a:pPr algn="just"/>
                <a:endParaRPr lang="en-US" dirty="0"/>
              </a:p>
              <a:p>
                <a:pPr marL="285750" indent="-285750" algn="just">
                  <a:buFont typeface="Arial" panose="020B0604020202020204" pitchFamily="34" charset="0"/>
                  <a:buChar char="•"/>
                </a:pPr>
                <a:r>
                  <a:rPr lang="en-US" dirty="0"/>
                  <a:t>Flushing CT with fresh water + quaternary biocide + inhibitors (</a:t>
                </a:r>
                <a14:m>
                  <m:oMath xmlns:m="http://schemas.openxmlformats.org/officeDocument/2006/math">
                    <m:sSub>
                      <m:sSubPr>
                        <m:ctrlPr>
                          <a:rPr lang="fa-IR" i="1">
                            <a:latin typeface="Cambria Math" panose="02040503050406030204" pitchFamily="18" charset="0"/>
                          </a:rPr>
                        </m:ctrlPr>
                      </m:sSubPr>
                      <m:e>
                        <m:r>
                          <m:rPr>
                            <m:sty m:val="p"/>
                          </m:rPr>
                          <a:rPr lang="en-US">
                            <a:latin typeface="Cambria Math" panose="02040503050406030204" pitchFamily="18" charset="0"/>
                          </a:rPr>
                          <m:t>H</m:t>
                        </m:r>
                      </m:e>
                      <m:sub>
                        <m:r>
                          <a:rPr lang="fa-IR">
                            <a:latin typeface="Cambria Math" panose="02040503050406030204" pitchFamily="18" charset="0"/>
                          </a:rPr>
                          <m:t>2</m:t>
                        </m:r>
                      </m:sub>
                    </m:sSub>
                    <m:r>
                      <m:rPr>
                        <m:sty m:val="p"/>
                      </m:rPr>
                      <a:rPr lang="en-US">
                        <a:latin typeface="Cambria Math" panose="02040503050406030204" pitchFamily="18" charset="0"/>
                      </a:rPr>
                      <m:t>S</m:t>
                    </m:r>
                  </m:oMath>
                </a14:m>
                <a:r>
                  <a:rPr lang="en-US" dirty="0"/>
                  <a:t> anti-cracking inhibitor and general corrosion inhibitor) , followed by full Nitrogen purge</a:t>
                </a:r>
              </a:p>
              <a:p>
                <a:pPr algn="just"/>
                <a:endParaRPr lang="en-US" dirty="0"/>
              </a:p>
              <a:p>
                <a:pPr algn="just"/>
                <a:endParaRPr lang="en-US" dirty="0"/>
              </a:p>
            </p:txBody>
          </p:sp>
        </mc:Choice>
        <mc:Fallback xmlns="">
          <p:sp>
            <p:nvSpPr>
              <p:cNvPr id="2" name="TextBox 1">
                <a:extLst>
                  <a:ext uri="{FF2B5EF4-FFF2-40B4-BE49-F238E27FC236}">
                    <a16:creationId xmlns:a16="http://schemas.microsoft.com/office/drawing/2014/main" id="{8AA12126-E94C-44AA-BB6F-3D723F418645}"/>
                  </a:ext>
                </a:extLst>
              </p:cNvPr>
              <p:cNvSpPr txBox="1">
                <a:spLocks noRot="1" noChangeAspect="1" noMove="1" noResize="1" noEditPoints="1" noAdjustHandles="1" noChangeArrowheads="1" noChangeShapeType="1" noTextEdit="1"/>
              </p:cNvSpPr>
              <p:nvPr/>
            </p:nvSpPr>
            <p:spPr>
              <a:xfrm>
                <a:off x="1804339" y="671691"/>
                <a:ext cx="8583322" cy="6186309"/>
              </a:xfrm>
              <a:prstGeom prst="rect">
                <a:avLst/>
              </a:prstGeom>
              <a:blipFill>
                <a:blip r:embed="rId2"/>
                <a:stretch>
                  <a:fillRect l="-639" t="-493" r="-568"/>
                </a:stretch>
              </a:blipFill>
            </p:spPr>
            <p:txBody>
              <a:bodyPr/>
              <a:lstStyle/>
              <a:p>
                <a:r>
                  <a:rPr lang="fa-IR">
                    <a:noFill/>
                  </a:rPr>
                  <a:t> </a:t>
                </a:r>
              </a:p>
            </p:txBody>
          </p:sp>
        </mc:Fallback>
      </mc:AlternateContent>
    </p:spTree>
    <p:extLst>
      <p:ext uri="{BB962C8B-B14F-4D97-AF65-F5344CB8AC3E}">
        <p14:creationId xmlns:p14="http://schemas.microsoft.com/office/powerpoint/2010/main" val="3986731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D2840F-3E7C-41C8-968F-458341A4E443}"/>
              </a:ext>
            </a:extLst>
          </p:cNvPr>
          <p:cNvPicPr>
            <a:picLocks noChangeAspect="1"/>
          </p:cNvPicPr>
          <p:nvPr/>
        </p:nvPicPr>
        <p:blipFill>
          <a:blip r:embed="rId2"/>
          <a:stretch>
            <a:fillRect/>
          </a:stretch>
        </p:blipFill>
        <p:spPr>
          <a:xfrm>
            <a:off x="2292246" y="1075896"/>
            <a:ext cx="7607507" cy="4964400"/>
          </a:xfrm>
          <a:prstGeom prst="rect">
            <a:avLst/>
          </a:prstGeom>
        </p:spPr>
      </p:pic>
    </p:spTree>
    <p:extLst>
      <p:ext uri="{BB962C8B-B14F-4D97-AF65-F5344CB8AC3E}">
        <p14:creationId xmlns:p14="http://schemas.microsoft.com/office/powerpoint/2010/main" val="4017164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E36C6A-FA1C-4E9B-8DD4-18B6FCA47EF2}"/>
              </a:ext>
            </a:extLst>
          </p:cNvPr>
          <p:cNvSpPr txBox="1"/>
          <p:nvPr/>
        </p:nvSpPr>
        <p:spPr>
          <a:xfrm>
            <a:off x="2377440" y="860612"/>
            <a:ext cx="8573589" cy="2308324"/>
          </a:xfrm>
          <a:prstGeom prst="rect">
            <a:avLst/>
          </a:prstGeom>
          <a:noFill/>
        </p:spPr>
        <p:txBody>
          <a:bodyPr wrap="square" rtlCol="1">
            <a:spAutoFit/>
          </a:bodyPr>
          <a:lstStyle/>
          <a:p>
            <a:pPr marL="285750" indent="-285750" algn="just">
              <a:buFont typeface="Arial" panose="020B0604020202020204" pitchFamily="34" charset="0"/>
              <a:buChar char="•"/>
            </a:pPr>
            <a:r>
              <a:rPr lang="en-US" dirty="0"/>
              <a:t>The average string age that failed by corrosion was 1.13 years for the whole period 2006-2017.</a:t>
            </a:r>
          </a:p>
          <a:p>
            <a:pPr marL="285750" indent="-285750" algn="just">
              <a:buFont typeface="Arial" panose="020B0604020202020204" pitchFamily="34" charset="0"/>
              <a:buChar char="•"/>
            </a:pPr>
            <a:r>
              <a:rPr lang="en-US" dirty="0"/>
              <a:t>It can be seen that the average age from low values as 0.43 year sin 2013 to 2.59 years in 2016</a:t>
            </a:r>
          </a:p>
          <a:p>
            <a:pPr marL="285750" indent="-285750" algn="just">
              <a:buFont typeface="Arial" panose="020B0604020202020204" pitchFamily="34" charset="0"/>
              <a:buChar char="•"/>
            </a:pPr>
            <a:r>
              <a:rPr lang="en-US" dirty="0"/>
              <a:t>The lowest value in 2013 is explained by the fact that several failures associated with MIC had an average service of around 27 days.</a:t>
            </a:r>
          </a:p>
          <a:p>
            <a:pPr marL="285750" indent="-285750" algn="just">
              <a:buFont typeface="Arial" panose="020B0604020202020204" pitchFamily="34" charset="0"/>
              <a:buChar char="•"/>
            </a:pPr>
            <a:r>
              <a:rPr lang="en-US" dirty="0"/>
              <a:t>The high average of 2.59 years is related to a very low activity level for which only 3 cases of corrosion failures occurred.</a:t>
            </a:r>
            <a:endParaRPr lang="fa-IR" dirty="0"/>
          </a:p>
        </p:txBody>
      </p:sp>
    </p:spTree>
    <p:extLst>
      <p:ext uri="{BB962C8B-B14F-4D97-AF65-F5344CB8AC3E}">
        <p14:creationId xmlns:p14="http://schemas.microsoft.com/office/powerpoint/2010/main" val="2540801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B1AF20D-E301-444F-894E-BFD080856603}"/>
              </a:ext>
            </a:extLst>
          </p:cNvPr>
          <p:cNvSpPr/>
          <p:nvPr/>
        </p:nvSpPr>
        <p:spPr>
          <a:xfrm>
            <a:off x="4203102" y="243131"/>
            <a:ext cx="3785796" cy="1054248"/>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Mechanical Damage</a:t>
            </a:r>
            <a:endParaRPr lang="fa-IR" dirty="0"/>
          </a:p>
        </p:txBody>
      </p:sp>
      <p:sp>
        <p:nvSpPr>
          <p:cNvPr id="3" name="Rectangle 2">
            <a:extLst>
              <a:ext uri="{FF2B5EF4-FFF2-40B4-BE49-F238E27FC236}">
                <a16:creationId xmlns:a16="http://schemas.microsoft.com/office/drawing/2014/main" id="{2BA32AD8-29A6-47DA-81E9-FAF8E92B3645}"/>
              </a:ext>
            </a:extLst>
          </p:cNvPr>
          <p:cNvSpPr/>
          <p:nvPr/>
        </p:nvSpPr>
        <p:spPr>
          <a:xfrm>
            <a:off x="2278829" y="1875020"/>
            <a:ext cx="3302594" cy="1054248"/>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CT Surface Equipment</a:t>
            </a:r>
            <a:endParaRPr lang="fa-IR" dirty="0"/>
          </a:p>
        </p:txBody>
      </p:sp>
      <p:sp>
        <p:nvSpPr>
          <p:cNvPr id="4" name="Rectangle 3">
            <a:extLst>
              <a:ext uri="{FF2B5EF4-FFF2-40B4-BE49-F238E27FC236}">
                <a16:creationId xmlns:a16="http://schemas.microsoft.com/office/drawing/2014/main" id="{37057D28-8102-4F3A-870F-642064810C9E}"/>
              </a:ext>
            </a:extLst>
          </p:cNvPr>
          <p:cNvSpPr/>
          <p:nvPr/>
        </p:nvSpPr>
        <p:spPr>
          <a:xfrm>
            <a:off x="6610579" y="1875020"/>
            <a:ext cx="3302594" cy="1054248"/>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Damage Caused while RIH/POOH</a:t>
            </a:r>
            <a:endParaRPr lang="fa-IR" dirty="0"/>
          </a:p>
        </p:txBody>
      </p:sp>
      <p:cxnSp>
        <p:nvCxnSpPr>
          <p:cNvPr id="11" name="Straight Arrow Connector 10">
            <a:extLst>
              <a:ext uri="{FF2B5EF4-FFF2-40B4-BE49-F238E27FC236}">
                <a16:creationId xmlns:a16="http://schemas.microsoft.com/office/drawing/2014/main" id="{BEF1E8F7-8275-43B9-83E8-96583127C18C}"/>
              </a:ext>
            </a:extLst>
          </p:cNvPr>
          <p:cNvCxnSpPr>
            <a:cxnSpLocks/>
            <a:stCxn id="2" idx="3"/>
            <a:endCxn id="3" idx="0"/>
          </p:cNvCxnSpPr>
          <p:nvPr/>
        </p:nvCxnSpPr>
        <p:spPr>
          <a:xfrm flipH="1">
            <a:off x="3930126" y="1142988"/>
            <a:ext cx="827393" cy="732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C7F48B4-A2BC-45CB-BB91-B6CDED761B14}"/>
              </a:ext>
            </a:extLst>
          </p:cNvPr>
          <p:cNvCxnSpPr>
            <a:stCxn id="2" idx="5"/>
            <a:endCxn id="4" idx="0"/>
          </p:cNvCxnSpPr>
          <p:nvPr/>
        </p:nvCxnSpPr>
        <p:spPr>
          <a:xfrm>
            <a:off x="7434481" y="1142988"/>
            <a:ext cx="827395" cy="732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5C83009-C446-4561-86DB-2005EBFB7E7F}"/>
              </a:ext>
            </a:extLst>
          </p:cNvPr>
          <p:cNvCxnSpPr/>
          <p:nvPr/>
        </p:nvCxnSpPr>
        <p:spPr>
          <a:xfrm>
            <a:off x="1979407" y="2402144"/>
            <a:ext cx="0" cy="3345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F84BE54-3FA9-41E8-B290-3E6874DEE135}"/>
              </a:ext>
            </a:extLst>
          </p:cNvPr>
          <p:cNvCxnSpPr>
            <a:cxnSpLocks/>
            <a:stCxn id="3" idx="1"/>
          </p:cNvCxnSpPr>
          <p:nvPr/>
        </p:nvCxnSpPr>
        <p:spPr>
          <a:xfrm flipH="1">
            <a:off x="1979407" y="2402144"/>
            <a:ext cx="299422"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A264299-6FBD-405E-8655-F574E563C9EA}"/>
              </a:ext>
            </a:extLst>
          </p:cNvPr>
          <p:cNvSpPr/>
          <p:nvPr/>
        </p:nvSpPr>
        <p:spPr>
          <a:xfrm>
            <a:off x="3022898" y="4313816"/>
            <a:ext cx="1495311" cy="441064"/>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Reel</a:t>
            </a:r>
            <a:endParaRPr lang="fa-IR" dirty="0"/>
          </a:p>
        </p:txBody>
      </p:sp>
      <p:cxnSp>
        <p:nvCxnSpPr>
          <p:cNvPr id="23" name="Straight Arrow Connector 22">
            <a:extLst>
              <a:ext uri="{FF2B5EF4-FFF2-40B4-BE49-F238E27FC236}">
                <a16:creationId xmlns:a16="http://schemas.microsoft.com/office/drawing/2014/main" id="{0B8B7422-2E30-49AC-A27D-EBD3F18A0417}"/>
              </a:ext>
            </a:extLst>
          </p:cNvPr>
          <p:cNvCxnSpPr>
            <a:cxnSpLocks/>
            <a:endCxn id="21" idx="1"/>
          </p:cNvCxnSpPr>
          <p:nvPr/>
        </p:nvCxnSpPr>
        <p:spPr>
          <a:xfrm flipV="1">
            <a:off x="1979407" y="4534348"/>
            <a:ext cx="1043491" cy="5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9D0FA9B-F41C-4813-95DE-86D8761DE718}"/>
              </a:ext>
            </a:extLst>
          </p:cNvPr>
          <p:cNvSpPr/>
          <p:nvPr/>
        </p:nvSpPr>
        <p:spPr>
          <a:xfrm>
            <a:off x="3022897" y="5515482"/>
            <a:ext cx="1495311" cy="441064"/>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Injector</a:t>
            </a:r>
            <a:endParaRPr lang="fa-IR" dirty="0"/>
          </a:p>
        </p:txBody>
      </p:sp>
      <p:sp>
        <p:nvSpPr>
          <p:cNvPr id="26" name="Rectangle 25">
            <a:extLst>
              <a:ext uri="{FF2B5EF4-FFF2-40B4-BE49-F238E27FC236}">
                <a16:creationId xmlns:a16="http://schemas.microsoft.com/office/drawing/2014/main" id="{1A921E97-5F59-4445-A08F-6D9ADF29812E}"/>
              </a:ext>
            </a:extLst>
          </p:cNvPr>
          <p:cNvSpPr/>
          <p:nvPr/>
        </p:nvSpPr>
        <p:spPr>
          <a:xfrm>
            <a:off x="3022897" y="4923218"/>
            <a:ext cx="1495311" cy="441064"/>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Gooseneck</a:t>
            </a:r>
            <a:endParaRPr lang="fa-IR" dirty="0"/>
          </a:p>
        </p:txBody>
      </p:sp>
      <p:cxnSp>
        <p:nvCxnSpPr>
          <p:cNvPr id="30" name="Straight Arrow Connector 29">
            <a:extLst>
              <a:ext uri="{FF2B5EF4-FFF2-40B4-BE49-F238E27FC236}">
                <a16:creationId xmlns:a16="http://schemas.microsoft.com/office/drawing/2014/main" id="{4173948D-46D6-4A14-A705-06D0C07E93AF}"/>
              </a:ext>
            </a:extLst>
          </p:cNvPr>
          <p:cNvCxnSpPr>
            <a:endCxn id="26" idx="1"/>
          </p:cNvCxnSpPr>
          <p:nvPr/>
        </p:nvCxnSpPr>
        <p:spPr>
          <a:xfrm>
            <a:off x="1979407" y="5143750"/>
            <a:ext cx="10434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7A8665C-6AC8-42E8-BFD3-0232C4BB7267}"/>
              </a:ext>
            </a:extLst>
          </p:cNvPr>
          <p:cNvCxnSpPr>
            <a:endCxn id="25" idx="1"/>
          </p:cNvCxnSpPr>
          <p:nvPr/>
        </p:nvCxnSpPr>
        <p:spPr>
          <a:xfrm>
            <a:off x="1979407" y="5736014"/>
            <a:ext cx="10434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DC49EC8B-B680-4903-A8FD-93749010B435}"/>
              </a:ext>
            </a:extLst>
          </p:cNvPr>
          <p:cNvSpPr/>
          <p:nvPr/>
        </p:nvSpPr>
        <p:spPr>
          <a:xfrm>
            <a:off x="6428389" y="3682302"/>
            <a:ext cx="2490807" cy="1204822"/>
          </a:xfrm>
          <a:prstGeom prst="roundRect">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Misuse the Equipment</a:t>
            </a:r>
            <a:endParaRPr lang="fa-IR" dirty="0"/>
          </a:p>
        </p:txBody>
      </p:sp>
      <p:sp>
        <p:nvSpPr>
          <p:cNvPr id="34" name="Rectangle: Rounded Corners 33">
            <a:extLst>
              <a:ext uri="{FF2B5EF4-FFF2-40B4-BE49-F238E27FC236}">
                <a16:creationId xmlns:a16="http://schemas.microsoft.com/office/drawing/2014/main" id="{8817F1A2-0B2D-4103-9145-DDB25307674E}"/>
              </a:ext>
            </a:extLst>
          </p:cNvPr>
          <p:cNvSpPr/>
          <p:nvPr/>
        </p:nvSpPr>
        <p:spPr>
          <a:xfrm>
            <a:off x="6428388" y="5145361"/>
            <a:ext cx="2490807" cy="1204822"/>
          </a:xfrm>
          <a:prstGeom prst="roundRect">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Mechanical Equipment Failure</a:t>
            </a:r>
            <a:endParaRPr lang="fa-IR" dirty="0"/>
          </a:p>
        </p:txBody>
      </p:sp>
      <p:cxnSp>
        <p:nvCxnSpPr>
          <p:cNvPr id="36" name="Straight Arrow Connector 35">
            <a:extLst>
              <a:ext uri="{FF2B5EF4-FFF2-40B4-BE49-F238E27FC236}">
                <a16:creationId xmlns:a16="http://schemas.microsoft.com/office/drawing/2014/main" id="{54331CA2-1D15-4176-B191-70086A2387F7}"/>
              </a:ext>
            </a:extLst>
          </p:cNvPr>
          <p:cNvCxnSpPr>
            <a:cxnSpLocks/>
          </p:cNvCxnSpPr>
          <p:nvPr/>
        </p:nvCxnSpPr>
        <p:spPr>
          <a:xfrm flipV="1">
            <a:off x="5357308" y="2929269"/>
            <a:ext cx="0" cy="2818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CBB7115-0BF8-4F50-BB2E-B538488D4A4F}"/>
              </a:ext>
            </a:extLst>
          </p:cNvPr>
          <p:cNvCxnSpPr>
            <a:stCxn id="34" idx="1"/>
          </p:cNvCxnSpPr>
          <p:nvPr/>
        </p:nvCxnSpPr>
        <p:spPr>
          <a:xfrm flipH="1">
            <a:off x="5368066" y="5747772"/>
            <a:ext cx="10603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4A08E8-07D1-48C4-871E-25AF43CD40CB}"/>
              </a:ext>
            </a:extLst>
          </p:cNvPr>
          <p:cNvCxnSpPr>
            <a:stCxn id="33" idx="1"/>
          </p:cNvCxnSpPr>
          <p:nvPr/>
        </p:nvCxnSpPr>
        <p:spPr>
          <a:xfrm flipH="1">
            <a:off x="5368066" y="4284713"/>
            <a:ext cx="1060323"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953F77B-CFBB-4621-B9EE-7174661CB923}"/>
              </a:ext>
            </a:extLst>
          </p:cNvPr>
          <p:cNvSpPr txBox="1"/>
          <p:nvPr/>
        </p:nvSpPr>
        <p:spPr>
          <a:xfrm>
            <a:off x="5337817" y="3399295"/>
            <a:ext cx="1140056" cy="307777"/>
          </a:xfrm>
          <a:prstGeom prst="rect">
            <a:avLst/>
          </a:prstGeom>
          <a:noFill/>
        </p:spPr>
        <p:txBody>
          <a:bodyPr wrap="none" rtlCol="1">
            <a:spAutoFit/>
          </a:bodyPr>
          <a:lstStyle/>
          <a:p>
            <a:r>
              <a:rPr lang="en-US" sz="1400" dirty="0">
                <a:solidFill>
                  <a:srgbClr val="FF9933"/>
                </a:solidFill>
              </a:rPr>
              <a:t>Caused by</a:t>
            </a:r>
            <a:endParaRPr lang="fa-IR" sz="1400" dirty="0">
              <a:solidFill>
                <a:srgbClr val="FF9933"/>
              </a:solidFill>
            </a:endParaRPr>
          </a:p>
        </p:txBody>
      </p:sp>
      <p:sp>
        <p:nvSpPr>
          <p:cNvPr id="6" name="TextBox 5">
            <a:extLst>
              <a:ext uri="{FF2B5EF4-FFF2-40B4-BE49-F238E27FC236}">
                <a16:creationId xmlns:a16="http://schemas.microsoft.com/office/drawing/2014/main" id="{5BA0E808-450F-4643-8DD4-36DEB07194DC}"/>
              </a:ext>
            </a:extLst>
          </p:cNvPr>
          <p:cNvSpPr txBox="1"/>
          <p:nvPr/>
        </p:nvSpPr>
        <p:spPr>
          <a:xfrm>
            <a:off x="1956579" y="3399295"/>
            <a:ext cx="1066318" cy="307777"/>
          </a:xfrm>
          <a:prstGeom prst="rect">
            <a:avLst/>
          </a:prstGeom>
          <a:noFill/>
        </p:spPr>
        <p:txBody>
          <a:bodyPr wrap="none" rtlCol="1">
            <a:spAutoFit/>
          </a:bodyPr>
          <a:lstStyle/>
          <a:p>
            <a:r>
              <a:rPr lang="en-US" sz="1400" dirty="0">
                <a:solidFill>
                  <a:srgbClr val="FF9933"/>
                </a:solidFill>
              </a:rPr>
              <a:t>Stem from</a:t>
            </a:r>
            <a:endParaRPr lang="fa-IR" sz="1400" dirty="0">
              <a:solidFill>
                <a:srgbClr val="FF9933"/>
              </a:solidFill>
            </a:endParaRPr>
          </a:p>
        </p:txBody>
      </p:sp>
    </p:spTree>
    <p:extLst>
      <p:ext uri="{BB962C8B-B14F-4D97-AF65-F5344CB8AC3E}">
        <p14:creationId xmlns:p14="http://schemas.microsoft.com/office/powerpoint/2010/main" val="3120395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4CCDF2B-55D6-4A77-8EC6-422D7DFF3A14}"/>
              </a:ext>
            </a:extLst>
          </p:cNvPr>
          <p:cNvSpPr/>
          <p:nvPr/>
        </p:nvSpPr>
        <p:spPr>
          <a:xfrm>
            <a:off x="4203102" y="249025"/>
            <a:ext cx="3785796" cy="1054248"/>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Mechanical Damage</a:t>
            </a:r>
            <a:endParaRPr lang="fa-IR" dirty="0"/>
          </a:p>
        </p:txBody>
      </p:sp>
      <p:sp>
        <p:nvSpPr>
          <p:cNvPr id="4" name="Rectangle 3">
            <a:extLst>
              <a:ext uri="{FF2B5EF4-FFF2-40B4-BE49-F238E27FC236}">
                <a16:creationId xmlns:a16="http://schemas.microsoft.com/office/drawing/2014/main" id="{9B2F55A5-12C2-48A2-AF89-2ABFA48E7C13}"/>
              </a:ext>
            </a:extLst>
          </p:cNvPr>
          <p:cNvSpPr/>
          <p:nvPr/>
        </p:nvSpPr>
        <p:spPr>
          <a:xfrm>
            <a:off x="997615" y="2245567"/>
            <a:ext cx="1939966" cy="860611"/>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dirty="0"/>
              <a:t>Longitudinal Plowing Marks (LPM)</a:t>
            </a:r>
            <a:endParaRPr lang="fa-IR" dirty="0"/>
          </a:p>
        </p:txBody>
      </p:sp>
      <p:sp>
        <p:nvSpPr>
          <p:cNvPr id="5" name="Rectangle 4">
            <a:extLst>
              <a:ext uri="{FF2B5EF4-FFF2-40B4-BE49-F238E27FC236}">
                <a16:creationId xmlns:a16="http://schemas.microsoft.com/office/drawing/2014/main" id="{18C405D3-8282-48E4-A417-808DF279C2B5}"/>
              </a:ext>
            </a:extLst>
          </p:cNvPr>
          <p:cNvSpPr/>
          <p:nvPr/>
        </p:nvSpPr>
        <p:spPr>
          <a:xfrm>
            <a:off x="3749883" y="2245568"/>
            <a:ext cx="1939966" cy="860611"/>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dirty="0"/>
              <a:t>Transverse Notch</a:t>
            </a:r>
            <a:endParaRPr lang="fa-IR" dirty="0"/>
          </a:p>
        </p:txBody>
      </p:sp>
      <p:sp>
        <p:nvSpPr>
          <p:cNvPr id="6" name="Rectangle 5">
            <a:extLst>
              <a:ext uri="{FF2B5EF4-FFF2-40B4-BE49-F238E27FC236}">
                <a16:creationId xmlns:a16="http://schemas.microsoft.com/office/drawing/2014/main" id="{E7F3959E-B8A0-45B1-A87F-C7271938D5DC}"/>
              </a:ext>
            </a:extLst>
          </p:cNvPr>
          <p:cNvSpPr/>
          <p:nvPr/>
        </p:nvSpPr>
        <p:spPr>
          <a:xfrm>
            <a:off x="6502151" y="2245568"/>
            <a:ext cx="1939966" cy="860611"/>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dirty="0"/>
              <a:t>External Dents</a:t>
            </a:r>
            <a:endParaRPr lang="fa-IR" dirty="0"/>
          </a:p>
        </p:txBody>
      </p:sp>
      <p:sp>
        <p:nvSpPr>
          <p:cNvPr id="7" name="Rectangle 6">
            <a:extLst>
              <a:ext uri="{FF2B5EF4-FFF2-40B4-BE49-F238E27FC236}">
                <a16:creationId xmlns:a16="http://schemas.microsoft.com/office/drawing/2014/main" id="{D1560F8D-2809-4BF7-B952-5A4F3B2F48A5}"/>
              </a:ext>
            </a:extLst>
          </p:cNvPr>
          <p:cNvSpPr/>
          <p:nvPr/>
        </p:nvSpPr>
        <p:spPr>
          <a:xfrm>
            <a:off x="9254419" y="2245566"/>
            <a:ext cx="1939966" cy="860611"/>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dirty="0"/>
              <a:t>Circumferential Crushing (Pipe Crushing)</a:t>
            </a:r>
            <a:endParaRPr lang="fa-IR" dirty="0"/>
          </a:p>
        </p:txBody>
      </p:sp>
      <p:cxnSp>
        <p:nvCxnSpPr>
          <p:cNvPr id="32" name="Straight Connector 31">
            <a:extLst>
              <a:ext uri="{FF2B5EF4-FFF2-40B4-BE49-F238E27FC236}">
                <a16:creationId xmlns:a16="http://schemas.microsoft.com/office/drawing/2014/main" id="{88268FA8-2F46-4348-87AD-20F1A6DD2001}"/>
              </a:ext>
            </a:extLst>
          </p:cNvPr>
          <p:cNvCxnSpPr/>
          <p:nvPr/>
        </p:nvCxnSpPr>
        <p:spPr>
          <a:xfrm>
            <a:off x="1967598" y="1764253"/>
            <a:ext cx="82568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486EB97-103F-42D7-8C42-1427239B41DE}"/>
              </a:ext>
            </a:extLst>
          </p:cNvPr>
          <p:cNvCxnSpPr>
            <a:stCxn id="3" idx="4"/>
          </p:cNvCxnSpPr>
          <p:nvPr/>
        </p:nvCxnSpPr>
        <p:spPr>
          <a:xfrm>
            <a:off x="6096000" y="1303273"/>
            <a:ext cx="0" cy="4717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0773A21-93DD-4F77-AE90-149837B19AC5}"/>
              </a:ext>
            </a:extLst>
          </p:cNvPr>
          <p:cNvCxnSpPr>
            <a:endCxn id="4" idx="0"/>
          </p:cNvCxnSpPr>
          <p:nvPr/>
        </p:nvCxnSpPr>
        <p:spPr>
          <a:xfrm>
            <a:off x="1967598" y="1775012"/>
            <a:ext cx="0" cy="470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7B18F47-3AF7-4397-B103-048F9A016E2B}"/>
              </a:ext>
            </a:extLst>
          </p:cNvPr>
          <p:cNvCxnSpPr>
            <a:endCxn id="5" idx="0"/>
          </p:cNvCxnSpPr>
          <p:nvPr/>
        </p:nvCxnSpPr>
        <p:spPr>
          <a:xfrm>
            <a:off x="4719866" y="1764253"/>
            <a:ext cx="0" cy="48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9ACB426-AE7A-4C6B-B7E2-4CA30D87D0EE}"/>
              </a:ext>
            </a:extLst>
          </p:cNvPr>
          <p:cNvCxnSpPr>
            <a:endCxn id="6" idx="0"/>
          </p:cNvCxnSpPr>
          <p:nvPr/>
        </p:nvCxnSpPr>
        <p:spPr>
          <a:xfrm>
            <a:off x="7472134" y="1775012"/>
            <a:ext cx="0" cy="470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290CEB1-49C6-4999-A9F3-6DC9FC87B6E2}"/>
              </a:ext>
            </a:extLst>
          </p:cNvPr>
          <p:cNvCxnSpPr>
            <a:endCxn id="7" idx="0"/>
          </p:cNvCxnSpPr>
          <p:nvPr/>
        </p:nvCxnSpPr>
        <p:spPr>
          <a:xfrm>
            <a:off x="10224402" y="1764253"/>
            <a:ext cx="0" cy="481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865E9CF7-FBBB-4F45-A1BA-FEC9534780BA}"/>
              </a:ext>
            </a:extLst>
          </p:cNvPr>
          <p:cNvSpPr/>
          <p:nvPr/>
        </p:nvSpPr>
        <p:spPr>
          <a:xfrm>
            <a:off x="2491637" y="5088367"/>
            <a:ext cx="1711465" cy="860611"/>
          </a:xfrm>
          <a:prstGeom prst="round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dirty="0"/>
          </a:p>
        </p:txBody>
      </p:sp>
      <p:sp>
        <p:nvSpPr>
          <p:cNvPr id="14" name="Rectangle: Rounded Corners 13">
            <a:extLst>
              <a:ext uri="{FF2B5EF4-FFF2-40B4-BE49-F238E27FC236}">
                <a16:creationId xmlns:a16="http://schemas.microsoft.com/office/drawing/2014/main" id="{4E14F49A-9AC4-4931-A89A-B3A982DBC5F5}"/>
              </a:ext>
            </a:extLst>
          </p:cNvPr>
          <p:cNvSpPr/>
          <p:nvPr/>
        </p:nvSpPr>
        <p:spPr>
          <a:xfrm>
            <a:off x="2491637" y="3751822"/>
            <a:ext cx="1711465" cy="860611"/>
          </a:xfrm>
          <a:prstGeom prst="roundRect">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Pipe Slippage</a:t>
            </a:r>
            <a:endParaRPr lang="fa-IR" dirty="0"/>
          </a:p>
        </p:txBody>
      </p:sp>
      <p:cxnSp>
        <p:nvCxnSpPr>
          <p:cNvPr id="8" name="Straight Connector 7">
            <a:extLst>
              <a:ext uri="{FF2B5EF4-FFF2-40B4-BE49-F238E27FC236}">
                <a16:creationId xmlns:a16="http://schemas.microsoft.com/office/drawing/2014/main" id="{4497B46D-534D-4679-9A06-874F6AF99B82}"/>
              </a:ext>
            </a:extLst>
          </p:cNvPr>
          <p:cNvCxnSpPr>
            <a:cxnSpLocks/>
            <a:stCxn id="4" idx="2"/>
          </p:cNvCxnSpPr>
          <p:nvPr/>
        </p:nvCxnSpPr>
        <p:spPr>
          <a:xfrm>
            <a:off x="1967598" y="3106178"/>
            <a:ext cx="0" cy="2412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8D454E2-7252-4EED-A38E-15B880ADE4FD}"/>
              </a:ext>
            </a:extLst>
          </p:cNvPr>
          <p:cNvCxnSpPr>
            <a:cxnSpLocks/>
            <a:endCxn id="14" idx="1"/>
          </p:cNvCxnSpPr>
          <p:nvPr/>
        </p:nvCxnSpPr>
        <p:spPr>
          <a:xfrm>
            <a:off x="1967598" y="4182127"/>
            <a:ext cx="52403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CC334A3-1854-4E55-9580-8A766E180E96}"/>
              </a:ext>
            </a:extLst>
          </p:cNvPr>
          <p:cNvCxnSpPr>
            <a:cxnSpLocks/>
          </p:cNvCxnSpPr>
          <p:nvPr/>
        </p:nvCxnSpPr>
        <p:spPr>
          <a:xfrm>
            <a:off x="1967598" y="5529430"/>
            <a:ext cx="5240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443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6C5B-A9CA-4551-8509-FAF41AB5D214}"/>
              </a:ext>
            </a:extLst>
          </p:cNvPr>
          <p:cNvSpPr>
            <a:spLocks noGrp="1"/>
          </p:cNvSpPr>
          <p:nvPr>
            <p:ph type="title"/>
          </p:nvPr>
        </p:nvSpPr>
        <p:spPr>
          <a:xfrm>
            <a:off x="1640154" y="266418"/>
            <a:ext cx="8911687" cy="1280890"/>
          </a:xfrm>
        </p:spPr>
        <p:txBody>
          <a:bodyPr/>
          <a:lstStyle/>
          <a:p>
            <a:pPr algn="ctr" rtl="0"/>
            <a:r>
              <a:rPr lang="en-US" dirty="0"/>
              <a:t>Mechanical Damage</a:t>
            </a:r>
            <a:endParaRPr lang="fa-IR" dirty="0"/>
          </a:p>
        </p:txBody>
      </p:sp>
      <p:sp>
        <p:nvSpPr>
          <p:cNvPr id="3" name="TextBox 2">
            <a:extLst>
              <a:ext uri="{FF2B5EF4-FFF2-40B4-BE49-F238E27FC236}">
                <a16:creationId xmlns:a16="http://schemas.microsoft.com/office/drawing/2014/main" id="{18ACC166-233B-4909-A287-ACBD77427495}"/>
              </a:ext>
            </a:extLst>
          </p:cNvPr>
          <p:cNvSpPr txBox="1"/>
          <p:nvPr/>
        </p:nvSpPr>
        <p:spPr>
          <a:xfrm>
            <a:off x="1640153" y="1547308"/>
            <a:ext cx="8911687" cy="4801314"/>
          </a:xfrm>
          <a:prstGeom prst="rect">
            <a:avLst/>
          </a:prstGeom>
          <a:noFill/>
        </p:spPr>
        <p:txBody>
          <a:bodyPr wrap="square" rtlCol="1">
            <a:spAutoFit/>
          </a:bodyPr>
          <a:lstStyle/>
          <a:p>
            <a:pPr marL="285750" indent="-285750" algn="just">
              <a:buFont typeface="Arial" panose="020B0604020202020204" pitchFamily="34" charset="0"/>
              <a:buChar char="•"/>
            </a:pPr>
            <a:r>
              <a:rPr lang="en-US" dirty="0"/>
              <a:t>Premature fatigue failure of the coiled tubing string that starts at an external damage caused by mechanical means.</a:t>
            </a:r>
          </a:p>
          <a:p>
            <a:pPr marL="285750" indent="-285750" algn="just">
              <a:buFont typeface="Arial" panose="020B0604020202020204" pitchFamily="34" charset="0"/>
              <a:buChar char="•"/>
            </a:pPr>
            <a:r>
              <a:rPr lang="en-US" dirty="0"/>
              <a:t>This mechanical damage constitutes a Stress/Strain concentration point which fatigue cracks can start and propagate causing a premature failure.</a:t>
            </a:r>
          </a:p>
          <a:p>
            <a:pPr marL="285750" indent="-285750" algn="just">
              <a:buFont typeface="Arial" panose="020B0604020202020204" pitchFamily="34" charset="0"/>
              <a:buChar char="•"/>
            </a:pPr>
            <a:r>
              <a:rPr lang="en-US" dirty="0"/>
              <a:t>Mechanical damage failures represent close to 30% of the CT failures analyzed.</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 most common types of “Mechanical Damage” found in CT strings are the following:</a:t>
            </a:r>
          </a:p>
          <a:p>
            <a:pPr algn="just"/>
            <a:endParaRPr lang="en-US" dirty="0"/>
          </a:p>
          <a:p>
            <a:pPr marL="285750" indent="-285750" algn="just">
              <a:buFontTx/>
              <a:buChar char="-"/>
            </a:pPr>
            <a:r>
              <a:rPr lang="en-US" dirty="0"/>
              <a:t>Longitudinal Plowing Marks (LPM):</a:t>
            </a:r>
          </a:p>
          <a:p>
            <a:pPr algn="just"/>
            <a:endParaRPr lang="en-US" dirty="0"/>
          </a:p>
          <a:p>
            <a:pPr algn="just"/>
            <a:r>
              <a:rPr lang="en-US" dirty="0"/>
              <a:t>This type of damage represented around 46% of the mechanical damages observed on CT strings for the period 2006-2017.</a:t>
            </a:r>
          </a:p>
          <a:p>
            <a:pPr algn="just"/>
            <a:endParaRPr lang="en-US" dirty="0"/>
          </a:p>
          <a:p>
            <a:pPr marL="285750" indent="-285750" algn="just">
              <a:buFont typeface="Arial" panose="020B0604020202020204" pitchFamily="34" charset="0"/>
              <a:buChar char="•"/>
            </a:pPr>
            <a:endParaRPr lang="fa-IR" dirty="0"/>
          </a:p>
        </p:txBody>
      </p:sp>
    </p:spTree>
    <p:extLst>
      <p:ext uri="{BB962C8B-B14F-4D97-AF65-F5344CB8AC3E}">
        <p14:creationId xmlns:p14="http://schemas.microsoft.com/office/powerpoint/2010/main" val="721964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CC23D0-6C3E-46B6-8C02-6DCD87BB2E31}"/>
              </a:ext>
            </a:extLst>
          </p:cNvPr>
          <p:cNvSpPr txBox="1"/>
          <p:nvPr/>
        </p:nvSpPr>
        <p:spPr>
          <a:xfrm>
            <a:off x="1642398" y="699247"/>
            <a:ext cx="8907203" cy="5909310"/>
          </a:xfrm>
          <a:prstGeom prst="rect">
            <a:avLst/>
          </a:prstGeom>
          <a:noFill/>
        </p:spPr>
        <p:txBody>
          <a:bodyPr wrap="square" rtlCol="1">
            <a:spAutoFit/>
          </a:bodyPr>
          <a:lstStyle/>
          <a:p>
            <a:pPr marL="285750" indent="-285750" algn="just">
              <a:buFontTx/>
              <a:buChar char="-"/>
            </a:pPr>
            <a:r>
              <a:rPr lang="en-US" dirty="0"/>
              <a:t>Transverse Notch:</a:t>
            </a:r>
          </a:p>
          <a:p>
            <a:pPr algn="just"/>
            <a:endParaRPr lang="en-US" dirty="0"/>
          </a:p>
          <a:p>
            <a:pPr algn="just"/>
            <a:r>
              <a:rPr lang="en-US" dirty="0"/>
              <a:t>This type of damage represents around 30% of the mechanical damages observed on CT strings within the 2006-2017.</a:t>
            </a:r>
          </a:p>
          <a:p>
            <a:pPr marL="285750" indent="-285750" algn="just">
              <a:buFont typeface="Arial" panose="020B0604020202020204" pitchFamily="34" charset="0"/>
              <a:buChar char="•"/>
            </a:pPr>
            <a:r>
              <a:rPr lang="en-US" dirty="0"/>
              <a:t>Most of the time it is very difficult to establish the origin of this type of damage.</a:t>
            </a:r>
          </a:p>
          <a:p>
            <a:pPr algn="just"/>
            <a:endParaRPr lang="en-US" dirty="0"/>
          </a:p>
          <a:p>
            <a:pPr marL="285750" indent="-285750" algn="just">
              <a:buFontTx/>
              <a:buChar char="-"/>
            </a:pPr>
            <a:r>
              <a:rPr lang="en-US" dirty="0"/>
              <a:t>External Dents:</a:t>
            </a:r>
          </a:p>
          <a:p>
            <a:pPr marL="285750" indent="-285750" algn="just">
              <a:buFontTx/>
              <a:buChar char="-"/>
            </a:pPr>
            <a:endParaRPr lang="en-US" dirty="0"/>
          </a:p>
          <a:p>
            <a:pPr algn="just"/>
            <a:r>
              <a:rPr lang="en-US" dirty="0"/>
              <a:t>This type of damage represents around 11% of the mechanical damages observed on CT strings for the period 2006-2017.</a:t>
            </a:r>
          </a:p>
          <a:p>
            <a:pPr marL="285750" indent="-285750" algn="just">
              <a:buFont typeface="Arial" panose="020B0604020202020204" pitchFamily="34" charset="0"/>
              <a:buChar char="•"/>
            </a:pPr>
            <a:r>
              <a:rPr lang="en-US" dirty="0"/>
              <a:t>It can be caused by loose broken items that find their way into the surface of the tubing by injector chains.</a:t>
            </a:r>
          </a:p>
          <a:p>
            <a:pPr marL="285750" indent="-285750" algn="just">
              <a:buFont typeface="Arial" panose="020B0604020202020204" pitchFamily="34" charset="0"/>
              <a:buChar char="•"/>
            </a:pPr>
            <a:endParaRPr lang="en-US" dirty="0"/>
          </a:p>
          <a:p>
            <a:pPr marL="285750" indent="-285750" algn="just">
              <a:buFontTx/>
              <a:buChar char="-"/>
            </a:pPr>
            <a:r>
              <a:rPr lang="en-US" dirty="0"/>
              <a:t>Circumferential Crushing:</a:t>
            </a:r>
          </a:p>
          <a:p>
            <a:pPr marL="285750" indent="-285750" algn="just">
              <a:buFontTx/>
              <a:buChar char="-"/>
            </a:pPr>
            <a:endParaRPr lang="en-US" dirty="0"/>
          </a:p>
          <a:p>
            <a:pPr algn="just"/>
            <a:r>
              <a:rPr lang="en-US" dirty="0"/>
              <a:t>This type of damage represents around 7% of the mechanical damages observed on CT strings.</a:t>
            </a:r>
          </a:p>
          <a:p>
            <a:pPr marL="285750" indent="-285750" algn="just">
              <a:buFont typeface="Arial" panose="020B0604020202020204" pitchFamily="34" charset="0"/>
              <a:buChar char="•"/>
            </a:pPr>
            <a:r>
              <a:rPr lang="en-US" dirty="0"/>
              <a:t>It is normally associated with issues at the injector level.</a:t>
            </a:r>
          </a:p>
          <a:p>
            <a:pPr algn="just"/>
            <a:endParaRPr lang="en-US" dirty="0"/>
          </a:p>
          <a:p>
            <a:pPr marL="285750" indent="-285750" algn="just">
              <a:buFont typeface="Arial" panose="020B0604020202020204" pitchFamily="34" charset="0"/>
              <a:buChar char="•"/>
            </a:pPr>
            <a:endParaRPr lang="en-US" dirty="0"/>
          </a:p>
        </p:txBody>
      </p:sp>
    </p:spTree>
    <p:extLst>
      <p:ext uri="{BB962C8B-B14F-4D97-AF65-F5344CB8AC3E}">
        <p14:creationId xmlns:p14="http://schemas.microsoft.com/office/powerpoint/2010/main" val="4276826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C651C0-22DE-48A4-B2A9-149EF1A89E99}"/>
              </a:ext>
            </a:extLst>
          </p:cNvPr>
          <p:cNvSpPr txBox="1"/>
          <p:nvPr/>
        </p:nvSpPr>
        <p:spPr>
          <a:xfrm>
            <a:off x="1518556" y="1296552"/>
            <a:ext cx="9154888" cy="923330"/>
          </a:xfrm>
          <a:prstGeom prst="rect">
            <a:avLst/>
          </a:prstGeom>
          <a:noFill/>
        </p:spPr>
        <p:txBody>
          <a:bodyPr wrap="square" rtlCol="1">
            <a:spAutoFit/>
          </a:bodyPr>
          <a:lstStyle/>
          <a:p>
            <a:pPr marL="285750" indent="-285750" algn="just">
              <a:buFont typeface="Arial" panose="020B0604020202020204" pitchFamily="34" charset="0"/>
              <a:buChar char="•"/>
            </a:pPr>
            <a:r>
              <a:rPr lang="en-US" dirty="0"/>
              <a:t>In general, the solutions are oriented towards “Inspection” and “Maintenance” of the equipment in contact with the Coiled Tubing string.</a:t>
            </a:r>
          </a:p>
          <a:p>
            <a:pPr marL="285750" indent="-285750" algn="just">
              <a:buFont typeface="Arial" panose="020B0604020202020204" pitchFamily="34" charset="0"/>
              <a:buChar char="•"/>
            </a:pPr>
            <a:endParaRPr lang="fa-IR" dirty="0"/>
          </a:p>
        </p:txBody>
      </p:sp>
    </p:spTree>
    <p:extLst>
      <p:ext uri="{BB962C8B-B14F-4D97-AF65-F5344CB8AC3E}">
        <p14:creationId xmlns:p14="http://schemas.microsoft.com/office/powerpoint/2010/main" val="3167645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6925-D1B4-45EE-85FF-0A58DC64E867}"/>
              </a:ext>
            </a:extLst>
          </p:cNvPr>
          <p:cNvSpPr>
            <a:spLocks noGrp="1"/>
          </p:cNvSpPr>
          <p:nvPr>
            <p:ph type="title"/>
          </p:nvPr>
        </p:nvSpPr>
        <p:spPr>
          <a:xfrm>
            <a:off x="1640156" y="344411"/>
            <a:ext cx="8911687" cy="1280890"/>
          </a:xfrm>
        </p:spPr>
        <p:txBody>
          <a:bodyPr/>
          <a:lstStyle/>
          <a:p>
            <a:pPr algn="ctr"/>
            <a:r>
              <a:rPr lang="en-US" dirty="0"/>
              <a:t>Longitudinal Plowing Marks (LPM)</a:t>
            </a:r>
            <a:endParaRPr lang="fa-IR" dirty="0"/>
          </a:p>
        </p:txBody>
      </p:sp>
      <p:pic>
        <p:nvPicPr>
          <p:cNvPr id="3" name="Picture 2">
            <a:extLst>
              <a:ext uri="{FF2B5EF4-FFF2-40B4-BE49-F238E27FC236}">
                <a16:creationId xmlns:a16="http://schemas.microsoft.com/office/drawing/2014/main" id="{7017ACEF-BC7C-4258-9C0A-672DD867AAD2}"/>
              </a:ext>
            </a:extLst>
          </p:cNvPr>
          <p:cNvPicPr>
            <a:picLocks noChangeAspect="1"/>
          </p:cNvPicPr>
          <p:nvPr/>
        </p:nvPicPr>
        <p:blipFill>
          <a:blip r:embed="rId2"/>
          <a:stretch>
            <a:fillRect/>
          </a:stretch>
        </p:blipFill>
        <p:spPr>
          <a:xfrm>
            <a:off x="1432350" y="1496205"/>
            <a:ext cx="9327298" cy="4964400"/>
          </a:xfrm>
          <a:prstGeom prst="rect">
            <a:avLst/>
          </a:prstGeom>
        </p:spPr>
      </p:pic>
    </p:spTree>
    <p:extLst>
      <p:ext uri="{BB962C8B-B14F-4D97-AF65-F5344CB8AC3E}">
        <p14:creationId xmlns:p14="http://schemas.microsoft.com/office/powerpoint/2010/main" val="1080600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37899A-1714-4A37-9196-250B0F5D729B}"/>
              </a:ext>
            </a:extLst>
          </p:cNvPr>
          <p:cNvPicPr>
            <a:picLocks noChangeAspect="1"/>
          </p:cNvPicPr>
          <p:nvPr/>
        </p:nvPicPr>
        <p:blipFill>
          <a:blip r:embed="rId2"/>
          <a:stretch>
            <a:fillRect/>
          </a:stretch>
        </p:blipFill>
        <p:spPr>
          <a:xfrm>
            <a:off x="2295160" y="1075896"/>
            <a:ext cx="7601680" cy="4964400"/>
          </a:xfrm>
          <a:prstGeom prst="rect">
            <a:avLst/>
          </a:prstGeom>
        </p:spPr>
      </p:pic>
      <p:sp>
        <p:nvSpPr>
          <p:cNvPr id="3" name="TextBox 2">
            <a:extLst>
              <a:ext uri="{FF2B5EF4-FFF2-40B4-BE49-F238E27FC236}">
                <a16:creationId xmlns:a16="http://schemas.microsoft.com/office/drawing/2014/main" id="{AE2D20ED-5DA8-4361-9F7E-8E5A2CDE12E3}"/>
              </a:ext>
            </a:extLst>
          </p:cNvPr>
          <p:cNvSpPr txBox="1"/>
          <p:nvPr/>
        </p:nvSpPr>
        <p:spPr>
          <a:xfrm>
            <a:off x="4311697" y="6276966"/>
            <a:ext cx="3568606" cy="307777"/>
          </a:xfrm>
          <a:prstGeom prst="rect">
            <a:avLst/>
          </a:prstGeom>
          <a:noFill/>
        </p:spPr>
        <p:txBody>
          <a:bodyPr wrap="none" rtlCol="1">
            <a:spAutoFit/>
          </a:bodyPr>
          <a:lstStyle/>
          <a:p>
            <a:r>
              <a:rPr lang="en-US" sz="1400" b="1" dirty="0"/>
              <a:t>CT Failure Distribution by Pipe Diameter</a:t>
            </a:r>
            <a:endParaRPr lang="fa-IR" sz="1400" b="1" dirty="0"/>
          </a:p>
        </p:txBody>
      </p:sp>
    </p:spTree>
    <p:extLst>
      <p:ext uri="{BB962C8B-B14F-4D97-AF65-F5344CB8AC3E}">
        <p14:creationId xmlns:p14="http://schemas.microsoft.com/office/powerpoint/2010/main" val="8883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384E86-E0C0-4CE3-B63E-866830AD411F}"/>
              </a:ext>
            </a:extLst>
          </p:cNvPr>
          <p:cNvSpPr txBox="1"/>
          <p:nvPr/>
        </p:nvSpPr>
        <p:spPr>
          <a:xfrm>
            <a:off x="1669548" y="751344"/>
            <a:ext cx="8852903" cy="5355312"/>
          </a:xfrm>
          <a:prstGeom prst="rect">
            <a:avLst/>
          </a:prstGeom>
          <a:noFill/>
        </p:spPr>
        <p:txBody>
          <a:bodyPr wrap="square" rtlCol="1">
            <a:spAutoFit/>
          </a:bodyPr>
          <a:lstStyle/>
          <a:p>
            <a:pPr marL="285750" indent="-285750" algn="just">
              <a:buFont typeface="Arial" panose="020B0604020202020204" pitchFamily="34" charset="0"/>
              <a:buChar char="•"/>
            </a:pPr>
            <a:r>
              <a:rPr lang="en-US" dirty="0"/>
              <a:t>LPM is not really a new failure mechanism, but its frequency has increased from 11% in the 2001-2005 period to around 46% for the 2006-2017 period.</a:t>
            </a:r>
          </a:p>
          <a:p>
            <a:pPr algn="just"/>
            <a:endParaRPr lang="en-US" dirty="0"/>
          </a:p>
          <a:p>
            <a:pPr marL="285750" indent="-285750" algn="just">
              <a:buFont typeface="Arial" panose="020B0604020202020204" pitchFamily="34" charset="0"/>
              <a:buChar char="•"/>
            </a:pPr>
            <a:r>
              <a:rPr lang="en-US" dirty="0"/>
              <a:t>LPM was the most common failure cause among external mechanical damage, representing 46% of all the failures associated with mechanical damage in the period 2006-2017 .</a:t>
            </a:r>
          </a:p>
          <a:p>
            <a:pPr algn="just"/>
            <a:endParaRPr lang="en-US" dirty="0"/>
          </a:p>
          <a:p>
            <a:pPr marL="285750" indent="-285750" algn="just">
              <a:buFont typeface="Arial" panose="020B0604020202020204" pitchFamily="34" charset="0"/>
              <a:buChar char="•"/>
            </a:pPr>
            <a:r>
              <a:rPr lang="en-US" dirty="0"/>
              <a:t>The most common cause of this type of damage is “Pipe Slippage” through the injector gripper blocks.</a:t>
            </a:r>
          </a:p>
          <a:p>
            <a:pPr algn="just"/>
            <a:endParaRPr lang="en-US" dirty="0"/>
          </a:p>
          <a:p>
            <a:pPr marL="285750" indent="-285750" algn="just">
              <a:buFont typeface="Arial" panose="020B0604020202020204" pitchFamily="34" charset="0"/>
              <a:buChar char="•"/>
            </a:pPr>
            <a:r>
              <a:rPr lang="en-US" dirty="0"/>
              <a:t>LPM failures normally occur as a “Transverse Crack” (i.e. Pinhole).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In order to reduce wear, injector gripper blocks are manufactured out of </a:t>
            </a:r>
            <a:r>
              <a:rPr lang="en-US" u="sng" dirty="0">
                <a:solidFill>
                  <a:srgbClr val="FF6600"/>
                </a:solidFill>
              </a:rPr>
              <a:t>low alloy steel</a:t>
            </a:r>
            <a:r>
              <a:rPr lang="en-US" dirty="0">
                <a:solidFill>
                  <a:srgbClr val="FF6600"/>
                </a:solidFill>
              </a:rPr>
              <a:t> </a:t>
            </a:r>
            <a:r>
              <a:rPr lang="en-US" dirty="0"/>
              <a:t>with surface hardening treatment leaves an </a:t>
            </a:r>
            <a:r>
              <a:rPr lang="en-US" u="sng" dirty="0">
                <a:solidFill>
                  <a:srgbClr val="FF6600"/>
                </a:solidFill>
              </a:rPr>
              <a:t>average surface hardness</a:t>
            </a:r>
            <a:r>
              <a:rPr lang="en-US" dirty="0"/>
              <a:t> of around 60 HRC.</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CT pipe surface hardness is 22 HRC.</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This is about 3 times the CT pipe hardness.</a:t>
            </a:r>
          </a:p>
        </p:txBody>
      </p:sp>
    </p:spTree>
    <p:extLst>
      <p:ext uri="{BB962C8B-B14F-4D97-AF65-F5344CB8AC3E}">
        <p14:creationId xmlns:p14="http://schemas.microsoft.com/office/powerpoint/2010/main" val="2070525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F874DD-8DAA-4383-AD99-7DB56B78DF6A}"/>
              </a:ext>
            </a:extLst>
          </p:cNvPr>
          <p:cNvPicPr>
            <a:picLocks noChangeAspect="1"/>
          </p:cNvPicPr>
          <p:nvPr/>
        </p:nvPicPr>
        <p:blipFill>
          <a:blip r:embed="rId2"/>
          <a:stretch>
            <a:fillRect/>
          </a:stretch>
        </p:blipFill>
        <p:spPr>
          <a:xfrm>
            <a:off x="2162857" y="318847"/>
            <a:ext cx="3193939" cy="5302097"/>
          </a:xfrm>
          <a:prstGeom prst="rect">
            <a:avLst/>
          </a:prstGeom>
        </p:spPr>
      </p:pic>
      <p:pic>
        <p:nvPicPr>
          <p:cNvPr id="3" name="Picture 2">
            <a:extLst>
              <a:ext uri="{FF2B5EF4-FFF2-40B4-BE49-F238E27FC236}">
                <a16:creationId xmlns:a16="http://schemas.microsoft.com/office/drawing/2014/main" id="{B9DB19D6-9D33-40B3-9F2D-9E1EF8281A55}"/>
              </a:ext>
            </a:extLst>
          </p:cNvPr>
          <p:cNvPicPr>
            <a:picLocks noChangeAspect="1"/>
          </p:cNvPicPr>
          <p:nvPr/>
        </p:nvPicPr>
        <p:blipFill>
          <a:blip r:embed="rId3"/>
          <a:stretch>
            <a:fillRect/>
          </a:stretch>
        </p:blipFill>
        <p:spPr>
          <a:xfrm>
            <a:off x="6835206" y="318847"/>
            <a:ext cx="3193939" cy="5302097"/>
          </a:xfrm>
          <a:prstGeom prst="rect">
            <a:avLst/>
          </a:prstGeom>
        </p:spPr>
      </p:pic>
      <p:sp>
        <p:nvSpPr>
          <p:cNvPr id="4" name="TextBox 3">
            <a:extLst>
              <a:ext uri="{FF2B5EF4-FFF2-40B4-BE49-F238E27FC236}">
                <a16:creationId xmlns:a16="http://schemas.microsoft.com/office/drawing/2014/main" id="{08484887-8AE6-4E04-A58E-6C05E2E4B2A2}"/>
              </a:ext>
            </a:extLst>
          </p:cNvPr>
          <p:cNvSpPr txBox="1"/>
          <p:nvPr/>
        </p:nvSpPr>
        <p:spPr>
          <a:xfrm>
            <a:off x="3070374" y="5898921"/>
            <a:ext cx="1378904" cy="307777"/>
          </a:xfrm>
          <a:prstGeom prst="rect">
            <a:avLst/>
          </a:prstGeom>
          <a:noFill/>
        </p:spPr>
        <p:txBody>
          <a:bodyPr wrap="none" rtlCol="1">
            <a:spAutoFit/>
          </a:bodyPr>
          <a:lstStyle/>
          <a:p>
            <a:r>
              <a:rPr lang="en-US" sz="1400" b="1" dirty="0"/>
              <a:t>Gripper Block</a:t>
            </a:r>
            <a:endParaRPr lang="fa-IR" sz="1400" b="1" dirty="0"/>
          </a:p>
        </p:txBody>
      </p:sp>
      <p:sp>
        <p:nvSpPr>
          <p:cNvPr id="5" name="TextBox 4">
            <a:extLst>
              <a:ext uri="{FF2B5EF4-FFF2-40B4-BE49-F238E27FC236}">
                <a16:creationId xmlns:a16="http://schemas.microsoft.com/office/drawing/2014/main" id="{73F4C570-B4F5-4A31-812D-D1A9F57C1A9A}"/>
              </a:ext>
            </a:extLst>
          </p:cNvPr>
          <p:cNvSpPr txBox="1"/>
          <p:nvPr/>
        </p:nvSpPr>
        <p:spPr>
          <a:xfrm>
            <a:off x="6835206" y="5791199"/>
            <a:ext cx="3193939" cy="523220"/>
          </a:xfrm>
          <a:prstGeom prst="rect">
            <a:avLst/>
          </a:prstGeom>
          <a:noFill/>
        </p:spPr>
        <p:txBody>
          <a:bodyPr wrap="square" rtlCol="1">
            <a:spAutoFit/>
          </a:bodyPr>
          <a:lstStyle/>
          <a:p>
            <a:pPr algn="ctr"/>
            <a:r>
              <a:rPr lang="en-US" sz="1400" b="1" dirty="0"/>
              <a:t>Longitudinal Section Showing the Surface Hardening Treatment</a:t>
            </a:r>
            <a:endParaRPr lang="fa-IR" sz="1400" b="1" dirty="0"/>
          </a:p>
        </p:txBody>
      </p:sp>
    </p:spTree>
    <p:extLst>
      <p:ext uri="{BB962C8B-B14F-4D97-AF65-F5344CB8AC3E}">
        <p14:creationId xmlns:p14="http://schemas.microsoft.com/office/powerpoint/2010/main" val="2414515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865D39-D00D-43D0-A958-9D87071AA79D}"/>
              </a:ext>
            </a:extLst>
          </p:cNvPr>
          <p:cNvSpPr txBox="1"/>
          <p:nvPr/>
        </p:nvSpPr>
        <p:spPr>
          <a:xfrm>
            <a:off x="1810102" y="889843"/>
            <a:ext cx="8571796" cy="4524315"/>
          </a:xfrm>
          <a:prstGeom prst="rect">
            <a:avLst/>
          </a:prstGeom>
          <a:noFill/>
        </p:spPr>
        <p:txBody>
          <a:bodyPr wrap="square" rtlCol="1">
            <a:spAutoFit/>
          </a:bodyPr>
          <a:lstStyle/>
          <a:p>
            <a:pPr algn="just"/>
            <a:r>
              <a:rPr lang="en-US" dirty="0"/>
              <a:t>Pipe Slippage:</a:t>
            </a:r>
          </a:p>
          <a:p>
            <a:pPr algn="just"/>
            <a:endParaRPr lang="en-US" dirty="0"/>
          </a:p>
          <a:p>
            <a:pPr marL="285750" indent="-285750" algn="just">
              <a:buFont typeface="Arial" panose="020B0604020202020204" pitchFamily="34" charset="0"/>
              <a:buChar char="•"/>
            </a:pPr>
            <a:r>
              <a:rPr lang="en-US" dirty="0"/>
              <a:t>When pipe slippage occurs, grippers surface can act as a “Chattering Cutting Tool” that leaves the LPM on the pipe.</a:t>
            </a:r>
          </a:p>
          <a:p>
            <a:pPr marL="285750" indent="-285750" algn="just">
              <a:buFont typeface="Arial" panose="020B0604020202020204" pitchFamily="34" charset="0"/>
              <a:buChar char="•"/>
            </a:pPr>
            <a:r>
              <a:rPr lang="en-US" dirty="0"/>
              <a:t>Then, under additional bending cycles from the normal CT operations, a crack propagates causing the final “Pinhole”.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LPM cases started to increase around 2009, and in general, have kept at the level since then.</a:t>
            </a:r>
          </a:p>
        </p:txBody>
      </p:sp>
    </p:spTree>
    <p:extLst>
      <p:ext uri="{BB962C8B-B14F-4D97-AF65-F5344CB8AC3E}">
        <p14:creationId xmlns:p14="http://schemas.microsoft.com/office/powerpoint/2010/main" val="3009363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DC8956-7820-4EE5-AB74-87E8551D5757}"/>
              </a:ext>
            </a:extLst>
          </p:cNvPr>
          <p:cNvPicPr>
            <a:picLocks noChangeAspect="1"/>
          </p:cNvPicPr>
          <p:nvPr/>
        </p:nvPicPr>
        <p:blipFill>
          <a:blip r:embed="rId2"/>
          <a:stretch>
            <a:fillRect/>
          </a:stretch>
        </p:blipFill>
        <p:spPr>
          <a:xfrm>
            <a:off x="2286841" y="817704"/>
            <a:ext cx="7618317" cy="4964400"/>
          </a:xfrm>
          <a:prstGeom prst="rect">
            <a:avLst/>
          </a:prstGeom>
        </p:spPr>
      </p:pic>
      <p:sp>
        <p:nvSpPr>
          <p:cNvPr id="3" name="TextBox 2">
            <a:extLst>
              <a:ext uri="{FF2B5EF4-FFF2-40B4-BE49-F238E27FC236}">
                <a16:creationId xmlns:a16="http://schemas.microsoft.com/office/drawing/2014/main" id="{940F1CF9-F28A-4C9F-93F6-883E6AA8F362}"/>
              </a:ext>
            </a:extLst>
          </p:cNvPr>
          <p:cNvSpPr txBox="1"/>
          <p:nvPr/>
        </p:nvSpPr>
        <p:spPr>
          <a:xfrm>
            <a:off x="3632023" y="6040296"/>
            <a:ext cx="4927952" cy="523220"/>
          </a:xfrm>
          <a:prstGeom prst="rect">
            <a:avLst/>
          </a:prstGeom>
          <a:noFill/>
        </p:spPr>
        <p:txBody>
          <a:bodyPr wrap="none" rtlCol="1">
            <a:spAutoFit/>
          </a:bodyPr>
          <a:lstStyle/>
          <a:p>
            <a:pPr algn="ctr"/>
            <a:r>
              <a:rPr lang="en-US" sz="1400" b="1" dirty="0"/>
              <a:t>Trend of CT Failures Associated With LPM</a:t>
            </a:r>
          </a:p>
          <a:p>
            <a:pPr algn="ctr"/>
            <a:r>
              <a:rPr lang="en-US" sz="1400" b="1" dirty="0"/>
              <a:t>(Frequency Within Mechanical Damage Classification)</a:t>
            </a:r>
            <a:endParaRPr lang="fa-IR" sz="1400" b="1" dirty="0"/>
          </a:p>
        </p:txBody>
      </p:sp>
    </p:spTree>
    <p:extLst>
      <p:ext uri="{BB962C8B-B14F-4D97-AF65-F5344CB8AC3E}">
        <p14:creationId xmlns:p14="http://schemas.microsoft.com/office/powerpoint/2010/main" val="3659085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BEFFA-1C42-4CE1-8BA3-02ECD2594844}"/>
              </a:ext>
            </a:extLst>
          </p:cNvPr>
          <p:cNvSpPr txBox="1"/>
          <p:nvPr/>
        </p:nvSpPr>
        <p:spPr>
          <a:xfrm>
            <a:off x="1880347" y="634702"/>
            <a:ext cx="8431306" cy="1477328"/>
          </a:xfrm>
          <a:prstGeom prst="rect">
            <a:avLst/>
          </a:prstGeom>
          <a:noFill/>
        </p:spPr>
        <p:txBody>
          <a:bodyPr wrap="square" rtlCol="1">
            <a:spAutoFit/>
          </a:bodyPr>
          <a:lstStyle/>
          <a:p>
            <a:pPr marL="285750" indent="-285750" algn="just">
              <a:buFont typeface="Arial" panose="020B0604020202020204" pitchFamily="34" charset="0"/>
              <a:buChar char="•"/>
            </a:pPr>
            <a:r>
              <a:rPr lang="en-US" dirty="0"/>
              <a:t>There is a new injection system for which the removal of the timing gear left independent drive systems for each chain.</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This system can cause one chain to slip with respect to the other, causing pipe slippage.</a:t>
            </a:r>
          </a:p>
        </p:txBody>
      </p:sp>
      <p:sp>
        <p:nvSpPr>
          <p:cNvPr id="3" name="TextBox 2">
            <a:extLst>
              <a:ext uri="{FF2B5EF4-FFF2-40B4-BE49-F238E27FC236}">
                <a16:creationId xmlns:a16="http://schemas.microsoft.com/office/drawing/2014/main" id="{F9C210FA-AA1D-44BA-9F87-99E717BED0B1}"/>
              </a:ext>
            </a:extLst>
          </p:cNvPr>
          <p:cNvSpPr txBox="1"/>
          <p:nvPr/>
        </p:nvSpPr>
        <p:spPr>
          <a:xfrm>
            <a:off x="1880347" y="3029174"/>
            <a:ext cx="4657044" cy="369332"/>
          </a:xfrm>
          <a:prstGeom prst="rect">
            <a:avLst/>
          </a:prstGeom>
          <a:noFill/>
        </p:spPr>
        <p:txBody>
          <a:bodyPr wrap="none" rtlCol="1">
            <a:spAutoFit/>
          </a:bodyPr>
          <a:lstStyle/>
          <a:p>
            <a:r>
              <a:rPr lang="en-US" dirty="0"/>
              <a:t>One chain slip with respect to the other</a:t>
            </a:r>
            <a:endParaRPr lang="fa-IR" dirty="0"/>
          </a:p>
        </p:txBody>
      </p:sp>
      <p:sp>
        <p:nvSpPr>
          <p:cNvPr id="4" name="TextBox 3">
            <a:extLst>
              <a:ext uri="{FF2B5EF4-FFF2-40B4-BE49-F238E27FC236}">
                <a16:creationId xmlns:a16="http://schemas.microsoft.com/office/drawing/2014/main" id="{5E8EEE2C-B0D9-4A8B-B7A7-04F0836123D9}"/>
              </a:ext>
            </a:extLst>
          </p:cNvPr>
          <p:cNvSpPr txBox="1"/>
          <p:nvPr/>
        </p:nvSpPr>
        <p:spPr>
          <a:xfrm>
            <a:off x="8692178" y="3029174"/>
            <a:ext cx="1725152" cy="369332"/>
          </a:xfrm>
          <a:prstGeom prst="rect">
            <a:avLst/>
          </a:prstGeom>
          <a:noFill/>
        </p:spPr>
        <p:txBody>
          <a:bodyPr wrap="none" rtlCol="1">
            <a:spAutoFit/>
          </a:bodyPr>
          <a:lstStyle/>
          <a:p>
            <a:r>
              <a:rPr lang="en-US" dirty="0"/>
              <a:t>Pipe Slippage</a:t>
            </a:r>
            <a:endParaRPr lang="fa-IR" dirty="0"/>
          </a:p>
        </p:txBody>
      </p:sp>
      <p:cxnSp>
        <p:nvCxnSpPr>
          <p:cNvPr id="6" name="Straight Arrow Connector 5">
            <a:extLst>
              <a:ext uri="{FF2B5EF4-FFF2-40B4-BE49-F238E27FC236}">
                <a16:creationId xmlns:a16="http://schemas.microsoft.com/office/drawing/2014/main" id="{B5F8A8E3-D9E1-4280-ADD2-54926FD96875}"/>
              </a:ext>
            </a:extLst>
          </p:cNvPr>
          <p:cNvCxnSpPr>
            <a:stCxn id="3" idx="3"/>
            <a:endCxn id="4" idx="1"/>
          </p:cNvCxnSpPr>
          <p:nvPr/>
        </p:nvCxnSpPr>
        <p:spPr>
          <a:xfrm>
            <a:off x="6537391" y="3213840"/>
            <a:ext cx="21547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FEF3373-383D-4887-9986-71A0F4093314}"/>
              </a:ext>
            </a:extLst>
          </p:cNvPr>
          <p:cNvSpPr txBox="1"/>
          <p:nvPr/>
        </p:nvSpPr>
        <p:spPr>
          <a:xfrm>
            <a:off x="7240322" y="2875285"/>
            <a:ext cx="748923" cy="307777"/>
          </a:xfrm>
          <a:prstGeom prst="rect">
            <a:avLst/>
          </a:prstGeom>
          <a:noFill/>
        </p:spPr>
        <p:txBody>
          <a:bodyPr wrap="none" rtlCol="1">
            <a:spAutoFit/>
          </a:bodyPr>
          <a:lstStyle/>
          <a:p>
            <a:r>
              <a:rPr lang="en-US" sz="1400" dirty="0">
                <a:solidFill>
                  <a:srgbClr val="FF6600"/>
                </a:solidFill>
              </a:rPr>
              <a:t>Cause</a:t>
            </a:r>
            <a:endParaRPr lang="fa-IR" sz="1400" dirty="0">
              <a:solidFill>
                <a:srgbClr val="FF6600"/>
              </a:solidFill>
            </a:endParaRPr>
          </a:p>
        </p:txBody>
      </p:sp>
      <p:sp>
        <p:nvSpPr>
          <p:cNvPr id="8" name="TextBox 7">
            <a:extLst>
              <a:ext uri="{FF2B5EF4-FFF2-40B4-BE49-F238E27FC236}">
                <a16:creationId xmlns:a16="http://schemas.microsoft.com/office/drawing/2014/main" id="{BC960153-F11F-49F7-9110-6A63C1FF2246}"/>
              </a:ext>
            </a:extLst>
          </p:cNvPr>
          <p:cNvSpPr txBox="1"/>
          <p:nvPr/>
        </p:nvSpPr>
        <p:spPr>
          <a:xfrm>
            <a:off x="1880347" y="4315650"/>
            <a:ext cx="8536983" cy="923330"/>
          </a:xfrm>
          <a:prstGeom prst="rect">
            <a:avLst/>
          </a:prstGeom>
          <a:noFill/>
        </p:spPr>
        <p:txBody>
          <a:bodyPr wrap="square" rtlCol="1">
            <a:spAutoFit/>
          </a:bodyPr>
          <a:lstStyle/>
          <a:p>
            <a:pPr marL="285750" indent="-285750" algn="just">
              <a:buFont typeface="Arial" panose="020B0604020202020204" pitchFamily="34" charset="0"/>
              <a:buChar char="•"/>
            </a:pPr>
            <a:r>
              <a:rPr lang="en-US" dirty="0"/>
              <a:t>Since the introduction of these injectors, the frequency of LPM failures increased significantly with disproportionate number of cases occurring with that style of injector head (25 cases out of 38, since 2009).</a:t>
            </a:r>
          </a:p>
        </p:txBody>
      </p:sp>
    </p:spTree>
    <p:extLst>
      <p:ext uri="{BB962C8B-B14F-4D97-AF65-F5344CB8AC3E}">
        <p14:creationId xmlns:p14="http://schemas.microsoft.com/office/powerpoint/2010/main" val="28339273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E305D7-84AF-4132-ADC2-1839F98A4512}"/>
              </a:ext>
            </a:extLst>
          </p:cNvPr>
          <p:cNvSpPr txBox="1"/>
          <p:nvPr/>
        </p:nvSpPr>
        <p:spPr>
          <a:xfrm>
            <a:off x="1627414" y="6215744"/>
            <a:ext cx="5759910" cy="369332"/>
          </a:xfrm>
          <a:prstGeom prst="rect">
            <a:avLst/>
          </a:prstGeom>
          <a:noFill/>
        </p:spPr>
        <p:txBody>
          <a:bodyPr wrap="none" rtlCol="1">
            <a:spAutoFit/>
          </a:bodyPr>
          <a:lstStyle/>
          <a:p>
            <a:pPr marL="285750" indent="-285750" algn="just">
              <a:buFont typeface="Arial" panose="020B0604020202020204" pitchFamily="34" charset="0"/>
              <a:buChar char="•"/>
            </a:pPr>
            <a:r>
              <a:rPr lang="en-US" b="1" dirty="0"/>
              <a:t>Note:  </a:t>
            </a:r>
            <a:r>
              <a:rPr lang="en-US" dirty="0"/>
              <a:t>OEM = Original Equipment Manufacturer</a:t>
            </a:r>
          </a:p>
        </p:txBody>
      </p:sp>
      <p:sp>
        <p:nvSpPr>
          <p:cNvPr id="3" name="TextBox 2">
            <a:extLst>
              <a:ext uri="{FF2B5EF4-FFF2-40B4-BE49-F238E27FC236}">
                <a16:creationId xmlns:a16="http://schemas.microsoft.com/office/drawing/2014/main" id="{18BB2609-01E5-4B43-8C26-76566E4BFC73}"/>
              </a:ext>
            </a:extLst>
          </p:cNvPr>
          <p:cNvSpPr txBox="1"/>
          <p:nvPr/>
        </p:nvSpPr>
        <p:spPr>
          <a:xfrm>
            <a:off x="1627414" y="642256"/>
            <a:ext cx="8937171" cy="2308324"/>
          </a:xfrm>
          <a:prstGeom prst="rect">
            <a:avLst/>
          </a:prstGeom>
          <a:noFill/>
        </p:spPr>
        <p:txBody>
          <a:bodyPr wrap="square" rtlCol="1">
            <a:spAutoFit/>
          </a:bodyPr>
          <a:lstStyle/>
          <a:p>
            <a:pPr algn="just"/>
            <a:r>
              <a:rPr lang="en-US" dirty="0"/>
              <a:t>Cases still existed from </a:t>
            </a:r>
            <a:r>
              <a:rPr lang="en-US" u="sng" dirty="0"/>
              <a:t>timed injectors</a:t>
            </a:r>
            <a:r>
              <a:rPr lang="en-US" dirty="0"/>
              <a:t> (13 cases since 2009), that is mainly caused by:</a:t>
            </a:r>
          </a:p>
          <a:p>
            <a:pPr algn="just"/>
            <a:endParaRPr lang="en-US" dirty="0"/>
          </a:p>
          <a:p>
            <a:pPr algn="just"/>
            <a:r>
              <a:rPr lang="en-US" dirty="0"/>
              <a:t>1. Increasing the traction pressure over that recommended by the “OEM”.</a:t>
            </a:r>
          </a:p>
          <a:p>
            <a:pPr algn="just"/>
            <a:endParaRPr lang="en-US" dirty="0"/>
          </a:p>
          <a:p>
            <a:pPr marL="285750" indent="-285750" algn="just">
              <a:buFont typeface="Arial" panose="020B0604020202020204" pitchFamily="34" charset="0"/>
              <a:buChar char="•"/>
            </a:pPr>
            <a:r>
              <a:rPr lang="en-US" dirty="0"/>
              <a:t>This is attributed to running with “Worn/Sharp” edged gripper inserts.</a:t>
            </a:r>
          </a:p>
          <a:p>
            <a:pPr algn="just"/>
            <a:endParaRPr lang="en-US" dirty="0"/>
          </a:p>
          <a:p>
            <a:pPr algn="just"/>
            <a:r>
              <a:rPr lang="en-US" dirty="0"/>
              <a:t>2. Operating with Non-Optimized chain tension.</a:t>
            </a:r>
            <a:endParaRPr lang="fa-IR" dirty="0"/>
          </a:p>
        </p:txBody>
      </p:sp>
    </p:spTree>
    <p:extLst>
      <p:ext uri="{BB962C8B-B14F-4D97-AF65-F5344CB8AC3E}">
        <p14:creationId xmlns:p14="http://schemas.microsoft.com/office/powerpoint/2010/main" val="16706469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6ED616-2FFD-4674-8F35-B2F302A84E30}"/>
              </a:ext>
            </a:extLst>
          </p:cNvPr>
          <p:cNvPicPr>
            <a:picLocks noChangeAspect="1"/>
          </p:cNvPicPr>
          <p:nvPr/>
        </p:nvPicPr>
        <p:blipFill>
          <a:blip r:embed="rId2"/>
          <a:stretch>
            <a:fillRect/>
          </a:stretch>
        </p:blipFill>
        <p:spPr>
          <a:xfrm>
            <a:off x="2830355" y="720882"/>
            <a:ext cx="6531289" cy="4964400"/>
          </a:xfrm>
          <a:prstGeom prst="rect">
            <a:avLst/>
          </a:prstGeom>
        </p:spPr>
      </p:pic>
      <p:sp>
        <p:nvSpPr>
          <p:cNvPr id="3" name="TextBox 2">
            <a:extLst>
              <a:ext uri="{FF2B5EF4-FFF2-40B4-BE49-F238E27FC236}">
                <a16:creationId xmlns:a16="http://schemas.microsoft.com/office/drawing/2014/main" id="{B6306A0F-15DC-471C-82FD-681E6509C405}"/>
              </a:ext>
            </a:extLst>
          </p:cNvPr>
          <p:cNvSpPr txBox="1"/>
          <p:nvPr/>
        </p:nvSpPr>
        <p:spPr>
          <a:xfrm>
            <a:off x="3593054" y="5904647"/>
            <a:ext cx="1805302" cy="307777"/>
          </a:xfrm>
          <a:prstGeom prst="rect">
            <a:avLst/>
          </a:prstGeom>
          <a:noFill/>
        </p:spPr>
        <p:txBody>
          <a:bodyPr wrap="none" rtlCol="1">
            <a:spAutoFit/>
          </a:bodyPr>
          <a:lstStyle/>
          <a:p>
            <a:r>
              <a:rPr lang="en-US" sz="1400" b="1" dirty="0"/>
              <a:t>New Gripper Block</a:t>
            </a:r>
            <a:endParaRPr lang="fa-IR" sz="1400" b="1" dirty="0"/>
          </a:p>
        </p:txBody>
      </p:sp>
      <p:sp>
        <p:nvSpPr>
          <p:cNvPr id="4" name="TextBox 3">
            <a:extLst>
              <a:ext uri="{FF2B5EF4-FFF2-40B4-BE49-F238E27FC236}">
                <a16:creationId xmlns:a16="http://schemas.microsoft.com/office/drawing/2014/main" id="{0B9A9C58-6596-4867-A3CE-CFF71DD059B7}"/>
              </a:ext>
            </a:extLst>
          </p:cNvPr>
          <p:cNvSpPr txBox="1"/>
          <p:nvPr/>
        </p:nvSpPr>
        <p:spPr>
          <a:xfrm>
            <a:off x="6793646" y="5904646"/>
            <a:ext cx="1859805" cy="307777"/>
          </a:xfrm>
          <a:prstGeom prst="rect">
            <a:avLst/>
          </a:prstGeom>
          <a:noFill/>
        </p:spPr>
        <p:txBody>
          <a:bodyPr wrap="none" rtlCol="1">
            <a:spAutoFit/>
          </a:bodyPr>
          <a:lstStyle/>
          <a:p>
            <a:r>
              <a:rPr lang="en-US" sz="1400" b="1" dirty="0"/>
              <a:t>Worn Gripper Block</a:t>
            </a:r>
            <a:endParaRPr lang="fa-IR" sz="1400" b="1" dirty="0"/>
          </a:p>
        </p:txBody>
      </p:sp>
    </p:spTree>
    <p:extLst>
      <p:ext uri="{BB962C8B-B14F-4D97-AF65-F5344CB8AC3E}">
        <p14:creationId xmlns:p14="http://schemas.microsoft.com/office/powerpoint/2010/main" val="3740240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117A7E-ADCE-44F2-8D15-B95B09FDBC0A}"/>
              </a:ext>
            </a:extLst>
          </p:cNvPr>
          <p:cNvSpPr txBox="1"/>
          <p:nvPr/>
        </p:nvSpPr>
        <p:spPr>
          <a:xfrm>
            <a:off x="1766047" y="537882"/>
            <a:ext cx="8916297" cy="5632311"/>
          </a:xfrm>
          <a:prstGeom prst="rect">
            <a:avLst/>
          </a:prstGeom>
          <a:noFill/>
        </p:spPr>
        <p:txBody>
          <a:bodyPr wrap="square" rtlCol="1">
            <a:spAutoFit/>
          </a:bodyPr>
          <a:lstStyle/>
          <a:p>
            <a:pPr algn="just"/>
            <a:r>
              <a:rPr lang="en-US" dirty="0"/>
              <a:t>Some causes and recommendations to avoid mechanical damage in the form of LPM:</a:t>
            </a:r>
          </a:p>
          <a:p>
            <a:pPr algn="just"/>
            <a:endParaRPr lang="en-US" dirty="0"/>
          </a:p>
          <a:p>
            <a:pPr algn="just"/>
            <a:r>
              <a:rPr lang="en-US" dirty="0"/>
              <a:t>1. “Smooth” worn-out gripper blocks can cause a reduction of the friction force with the potential of causing pipe slippage.</a:t>
            </a:r>
          </a:p>
          <a:p>
            <a:pPr marL="285750" indent="-285750" algn="just">
              <a:buFontTx/>
              <a:buChar char="-"/>
            </a:pPr>
            <a:endParaRPr lang="en-US" dirty="0"/>
          </a:p>
          <a:p>
            <a:pPr algn="just"/>
            <a:r>
              <a:rPr lang="en-US" dirty="0"/>
              <a:t>Recommendations:</a:t>
            </a:r>
          </a:p>
          <a:p>
            <a:pPr marL="285750" indent="-285750" algn="just">
              <a:buFontTx/>
              <a:buChar char="-"/>
            </a:pPr>
            <a:r>
              <a:rPr lang="en-US" dirty="0"/>
              <a:t>Replacing “Smooth” gripper blocks based on “OEM” recommendations.</a:t>
            </a:r>
          </a:p>
          <a:p>
            <a:pPr marL="285750" indent="-285750" algn="just">
              <a:buFontTx/>
              <a:buChar char="-"/>
            </a:pPr>
            <a:r>
              <a:rPr lang="en-US" dirty="0"/>
              <a:t>Coating gripper blocks with “Tungsten Carbide” to increase the:</a:t>
            </a:r>
          </a:p>
          <a:p>
            <a:pPr marL="342900" indent="-342900" algn="just">
              <a:buAutoNum type="alphaUcPeriod"/>
            </a:pPr>
            <a:r>
              <a:rPr lang="en-US" dirty="0"/>
              <a:t>Roughness</a:t>
            </a:r>
          </a:p>
          <a:p>
            <a:pPr marL="342900" indent="-342900" algn="just">
              <a:buAutoNum type="alphaUcPeriod"/>
            </a:pPr>
            <a:r>
              <a:rPr lang="en-US" dirty="0"/>
              <a:t>Friction Force</a:t>
            </a:r>
          </a:p>
          <a:p>
            <a:pPr algn="just"/>
            <a:endParaRPr lang="en-US" dirty="0"/>
          </a:p>
          <a:p>
            <a:pPr algn="just"/>
            <a:r>
              <a:rPr lang="en-US" dirty="0"/>
              <a:t>2. The presence of material debris in the grooved gripper blocks could cause losing grip on the Coiled Tubing.</a:t>
            </a:r>
          </a:p>
          <a:p>
            <a:pPr algn="just"/>
            <a:endParaRPr lang="en-US" dirty="0"/>
          </a:p>
          <a:p>
            <a:pPr algn="just"/>
            <a:r>
              <a:rPr lang="en-US" dirty="0"/>
              <a:t>Recommendations:</a:t>
            </a:r>
          </a:p>
          <a:p>
            <a:pPr marL="285750" indent="-285750" algn="just">
              <a:buFontTx/>
              <a:buChar char="-"/>
            </a:pPr>
            <a:r>
              <a:rPr lang="en-US" dirty="0"/>
              <a:t>Injecting the gripper blocks at the following times:</a:t>
            </a:r>
          </a:p>
          <a:p>
            <a:pPr marL="342900" indent="-342900" algn="just">
              <a:buAutoNum type="alphaUcPeriod"/>
            </a:pPr>
            <a:r>
              <a:rPr lang="en-US" dirty="0"/>
              <a:t>Prior to mobilization</a:t>
            </a:r>
          </a:p>
          <a:p>
            <a:pPr marL="342900" indent="-342900" algn="just">
              <a:buAutoNum type="alphaUcPeriod"/>
            </a:pPr>
            <a:r>
              <a:rPr lang="en-US" dirty="0"/>
              <a:t>Between wells</a:t>
            </a:r>
          </a:p>
          <a:p>
            <a:pPr marL="342900" indent="-342900" algn="just">
              <a:buAutoNum type="alphaUcPeriod"/>
            </a:pPr>
            <a:r>
              <a:rPr lang="en-US" dirty="0"/>
              <a:t>Post job</a:t>
            </a:r>
          </a:p>
        </p:txBody>
      </p:sp>
    </p:spTree>
    <p:extLst>
      <p:ext uri="{BB962C8B-B14F-4D97-AF65-F5344CB8AC3E}">
        <p14:creationId xmlns:p14="http://schemas.microsoft.com/office/powerpoint/2010/main" val="57952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117A7E-ADCE-44F2-8D15-B95B09FDBC0A}"/>
              </a:ext>
            </a:extLst>
          </p:cNvPr>
          <p:cNvSpPr txBox="1"/>
          <p:nvPr/>
        </p:nvSpPr>
        <p:spPr>
          <a:xfrm>
            <a:off x="1637851" y="484094"/>
            <a:ext cx="8916297" cy="3139321"/>
          </a:xfrm>
          <a:prstGeom prst="rect">
            <a:avLst/>
          </a:prstGeom>
          <a:noFill/>
        </p:spPr>
        <p:txBody>
          <a:bodyPr wrap="square" rtlCol="1">
            <a:spAutoFit/>
          </a:bodyPr>
          <a:lstStyle/>
          <a:p>
            <a:pPr algn="just"/>
            <a:r>
              <a:rPr lang="en-US" dirty="0"/>
              <a:t>3. For injectors with systems for which the removal of the timing gear, there is the possibility that the hydraulic drive pressure could be different between the two independent drive systems of each chain. The difference in drive pressure can cause difference in torque delivered to the drive sprockets which can cause one chain to slip with respect to the other chain, causing “Pipe Slippage”.</a:t>
            </a:r>
          </a:p>
          <a:p>
            <a:pPr algn="just"/>
            <a:endParaRPr lang="en-US" dirty="0"/>
          </a:p>
          <a:p>
            <a:pPr algn="just"/>
            <a:endParaRPr lang="en-US" dirty="0"/>
          </a:p>
          <a:p>
            <a:pPr algn="just"/>
            <a:r>
              <a:rPr lang="en-US" dirty="0"/>
              <a:t>Recommendations:</a:t>
            </a:r>
          </a:p>
          <a:p>
            <a:pPr algn="just"/>
            <a:r>
              <a:rPr lang="en-US" dirty="0"/>
              <a:t>- A modification related to the installation of an injector pressure balance line should be implemented on the injector.</a:t>
            </a:r>
          </a:p>
        </p:txBody>
      </p:sp>
    </p:spTree>
    <p:extLst>
      <p:ext uri="{BB962C8B-B14F-4D97-AF65-F5344CB8AC3E}">
        <p14:creationId xmlns:p14="http://schemas.microsoft.com/office/powerpoint/2010/main" val="715021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6C5B-A9CA-4551-8509-FAF41AB5D214}"/>
              </a:ext>
            </a:extLst>
          </p:cNvPr>
          <p:cNvSpPr>
            <a:spLocks noGrp="1"/>
          </p:cNvSpPr>
          <p:nvPr>
            <p:ph type="title"/>
          </p:nvPr>
        </p:nvSpPr>
        <p:spPr>
          <a:xfrm>
            <a:off x="1640154" y="266418"/>
            <a:ext cx="8911687" cy="1280890"/>
          </a:xfrm>
        </p:spPr>
        <p:txBody>
          <a:bodyPr/>
          <a:lstStyle/>
          <a:p>
            <a:pPr algn="ctr"/>
            <a:r>
              <a:rPr lang="en-US" dirty="0"/>
              <a:t>Manufacturing Flaws</a:t>
            </a:r>
            <a:endParaRPr lang="fa-IR" dirty="0"/>
          </a:p>
        </p:txBody>
      </p:sp>
      <p:sp>
        <p:nvSpPr>
          <p:cNvPr id="3" name="TextBox 2">
            <a:extLst>
              <a:ext uri="{FF2B5EF4-FFF2-40B4-BE49-F238E27FC236}">
                <a16:creationId xmlns:a16="http://schemas.microsoft.com/office/drawing/2014/main" id="{D93ECD05-0C9D-4F0E-ACC1-3158826DF5D0}"/>
              </a:ext>
            </a:extLst>
          </p:cNvPr>
          <p:cNvSpPr txBox="1"/>
          <p:nvPr/>
        </p:nvSpPr>
        <p:spPr>
          <a:xfrm>
            <a:off x="1640153" y="1547308"/>
            <a:ext cx="8911687" cy="3416320"/>
          </a:xfrm>
          <a:prstGeom prst="rect">
            <a:avLst/>
          </a:prstGeom>
          <a:noFill/>
        </p:spPr>
        <p:txBody>
          <a:bodyPr wrap="square" rtlCol="1">
            <a:spAutoFit/>
          </a:bodyPr>
          <a:lstStyle/>
          <a:p>
            <a:pPr marL="285750" indent="-285750" algn="just">
              <a:buFont typeface="Arial" panose="020B0604020202020204" pitchFamily="34" charset="0"/>
              <a:buChar char="•"/>
            </a:pPr>
            <a:r>
              <a:rPr lang="en-US" dirty="0"/>
              <a:t>Premature failure of a coiled tubing string that is associated with an issue created during the coiled tubing manufacturing process.</a:t>
            </a:r>
          </a:p>
          <a:p>
            <a:pPr marL="285750" indent="-285750" algn="just">
              <a:buFont typeface="Arial" panose="020B0604020202020204" pitchFamily="34" charset="0"/>
              <a:buChar char="•"/>
            </a:pPr>
            <a:r>
              <a:rPr lang="en-US" dirty="0"/>
              <a:t>One of the most common manufacturing flaws reported is “Cold Weld” which is related with a lack of fusion at the longitudinal seam weld.</a:t>
            </a:r>
          </a:p>
          <a:p>
            <a:pPr marL="285750" indent="-285750" algn="just">
              <a:buFont typeface="Arial" panose="020B0604020202020204" pitchFamily="34" charset="0"/>
              <a:buChar char="•"/>
            </a:pPr>
            <a:r>
              <a:rPr lang="en-US" dirty="0"/>
              <a:t>This type of damage represents around 8% to 20% of the CT failure causes.</a:t>
            </a:r>
          </a:p>
          <a:p>
            <a:pPr marL="285750" indent="-285750" algn="just">
              <a:buFont typeface="Arial" panose="020B0604020202020204" pitchFamily="34" charset="0"/>
              <a:buChar char="•"/>
            </a:pPr>
            <a:r>
              <a:rPr lang="en-US" dirty="0"/>
              <a:t>This type showed an apparent downward trend.</a:t>
            </a:r>
          </a:p>
          <a:p>
            <a:pPr marL="285750" indent="-285750" algn="just">
              <a:buFont typeface="Arial" panose="020B0604020202020204" pitchFamily="34" charset="0"/>
              <a:buChar char="•"/>
            </a:pPr>
            <a:endParaRPr lang="en-US" dirty="0"/>
          </a:p>
          <a:p>
            <a:pPr algn="just"/>
            <a:endParaRPr lang="en-US" dirty="0"/>
          </a:p>
          <a:p>
            <a:pPr marL="285750" indent="-285750" algn="just">
              <a:buFontTx/>
              <a:buChar char="-"/>
            </a:pPr>
            <a:r>
              <a:rPr lang="en-US" dirty="0"/>
              <a:t>“Manufacturing Flaws” were mainly associated with problems related to:</a:t>
            </a:r>
          </a:p>
          <a:p>
            <a:pPr marL="285750" indent="-285750" algn="just">
              <a:buFontTx/>
              <a:buChar char="-"/>
            </a:pPr>
            <a:endParaRPr lang="en-US" dirty="0"/>
          </a:p>
          <a:p>
            <a:pPr marL="342900" indent="-342900" algn="just">
              <a:buAutoNum type="arabicPeriod"/>
            </a:pPr>
            <a:r>
              <a:rPr lang="en-US" dirty="0"/>
              <a:t>Seam Weld (Cold Weld)</a:t>
            </a:r>
          </a:p>
          <a:p>
            <a:pPr marL="342900" indent="-342900" algn="just">
              <a:buAutoNum type="arabicPeriod"/>
            </a:pPr>
            <a:r>
              <a:rPr lang="en-US" dirty="0"/>
              <a:t>Bias Weld</a:t>
            </a:r>
            <a:endParaRPr lang="fa-IR" dirty="0"/>
          </a:p>
        </p:txBody>
      </p:sp>
    </p:spTree>
    <p:extLst>
      <p:ext uri="{BB962C8B-B14F-4D97-AF65-F5344CB8AC3E}">
        <p14:creationId xmlns:p14="http://schemas.microsoft.com/office/powerpoint/2010/main" val="1730328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977A4D-5930-48D1-9148-3900F955823A}"/>
              </a:ext>
            </a:extLst>
          </p:cNvPr>
          <p:cNvSpPr txBox="1"/>
          <p:nvPr/>
        </p:nvSpPr>
        <p:spPr>
          <a:xfrm>
            <a:off x="1589314" y="1179372"/>
            <a:ext cx="9383486" cy="2862322"/>
          </a:xfrm>
          <a:prstGeom prst="rect">
            <a:avLst/>
          </a:prstGeom>
          <a:noFill/>
        </p:spPr>
        <p:txBody>
          <a:bodyPr wrap="square" rtlCol="1">
            <a:spAutoFit/>
          </a:bodyPr>
          <a:lstStyle/>
          <a:p>
            <a:pPr marL="285750" indent="-285750" algn="just">
              <a:buFont typeface="Arial" panose="020B0604020202020204" pitchFamily="34" charset="0"/>
              <a:buChar char="•"/>
            </a:pPr>
            <a:r>
              <a:rPr lang="en-US" dirty="0"/>
              <a:t>An increase in diameter of the strings involved in the failures was observed for the period 2006-2017, with 31% corresponding to 2” and 30% to 1-3/4”</a:t>
            </a:r>
          </a:p>
          <a:p>
            <a:pPr marL="285750" indent="-285750" algn="just">
              <a:buFont typeface="Arial" panose="020B0604020202020204" pitchFamily="34" charset="0"/>
              <a:buChar char="•"/>
            </a:pPr>
            <a:r>
              <a:rPr lang="en-US" dirty="0"/>
              <a:t>For the period 1995-2000, 48% of the failures analyzed were related to 1-1/2” diameter strings and 19% to 1-3/4”.</a:t>
            </a:r>
          </a:p>
          <a:p>
            <a:pPr marL="285750" indent="-285750" algn="just">
              <a:buFont typeface="Arial" panose="020B0604020202020204" pitchFamily="34" charset="0"/>
              <a:buChar char="•"/>
            </a:pPr>
            <a:r>
              <a:rPr lang="en-US" dirty="0"/>
              <a:t>For the period 2001-2005, 33% of the failures corresponded to 1-3/4” diameter strings and 23% to 1-1/2”.</a:t>
            </a:r>
          </a:p>
          <a:p>
            <a:pPr marL="285750" indent="-285750" algn="just">
              <a:buFont typeface="Arial" panose="020B0604020202020204" pitchFamily="34" charset="0"/>
              <a:buChar char="•"/>
            </a:pPr>
            <a:r>
              <a:rPr lang="en-US" dirty="0"/>
              <a:t>Within the Service Company, the most common diameters were 1-1/2” and 1-3/4” for 1997, but this trend changed for 2016-2017 with an increase of the diameter used towards 1-3/4” and 2”.</a:t>
            </a:r>
          </a:p>
          <a:p>
            <a:pPr marL="285750" indent="-285750" algn="just">
              <a:buFont typeface="Arial" panose="020B0604020202020204" pitchFamily="34" charset="0"/>
              <a:buChar char="•"/>
            </a:pPr>
            <a:endParaRPr lang="en-US" dirty="0"/>
          </a:p>
        </p:txBody>
      </p:sp>
    </p:spTree>
    <p:extLst>
      <p:ext uri="{BB962C8B-B14F-4D97-AF65-F5344CB8AC3E}">
        <p14:creationId xmlns:p14="http://schemas.microsoft.com/office/powerpoint/2010/main" val="3483675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6C5B-A9CA-4551-8509-FAF41AB5D214}"/>
              </a:ext>
            </a:extLst>
          </p:cNvPr>
          <p:cNvSpPr>
            <a:spLocks noGrp="1"/>
          </p:cNvSpPr>
          <p:nvPr>
            <p:ph type="title"/>
          </p:nvPr>
        </p:nvSpPr>
        <p:spPr>
          <a:xfrm>
            <a:off x="1640154" y="266418"/>
            <a:ext cx="8911687" cy="1280890"/>
          </a:xfrm>
        </p:spPr>
        <p:txBody>
          <a:bodyPr/>
          <a:lstStyle/>
          <a:p>
            <a:pPr algn="ctr"/>
            <a:r>
              <a:rPr lang="en-US" dirty="0"/>
              <a:t>Human Error</a:t>
            </a:r>
            <a:endParaRPr lang="fa-IR" dirty="0"/>
          </a:p>
        </p:txBody>
      </p:sp>
      <p:sp>
        <p:nvSpPr>
          <p:cNvPr id="3" name="TextBox 2">
            <a:extLst>
              <a:ext uri="{FF2B5EF4-FFF2-40B4-BE49-F238E27FC236}">
                <a16:creationId xmlns:a16="http://schemas.microsoft.com/office/drawing/2014/main" id="{A34F82B6-C0AB-4097-AF1B-26133B555E48}"/>
              </a:ext>
            </a:extLst>
          </p:cNvPr>
          <p:cNvSpPr txBox="1"/>
          <p:nvPr/>
        </p:nvSpPr>
        <p:spPr>
          <a:xfrm>
            <a:off x="1640154" y="1547308"/>
            <a:ext cx="8911687" cy="2031325"/>
          </a:xfrm>
          <a:prstGeom prst="rect">
            <a:avLst/>
          </a:prstGeom>
          <a:noFill/>
        </p:spPr>
        <p:txBody>
          <a:bodyPr wrap="square" rtlCol="1">
            <a:spAutoFit/>
          </a:bodyPr>
          <a:lstStyle/>
          <a:p>
            <a:pPr marL="285750" indent="-285750" algn="just">
              <a:buFont typeface="Arial" panose="020B0604020202020204" pitchFamily="34" charset="0"/>
              <a:buChar char="•"/>
            </a:pPr>
            <a:r>
              <a:rPr lang="en-US" dirty="0"/>
              <a:t>In general, failures associated with human error caused an overload failure or buckling of the pipe.</a:t>
            </a:r>
          </a:p>
          <a:p>
            <a:pPr marL="285750" indent="-285750" algn="just">
              <a:buFont typeface="Arial" panose="020B0604020202020204" pitchFamily="34" charset="0"/>
              <a:buChar char="•"/>
            </a:pPr>
            <a:r>
              <a:rPr lang="en-US" dirty="0"/>
              <a:t>In general, the number of failures associated with human error has been low (1 to 5 cases per year).</a:t>
            </a:r>
          </a:p>
          <a:p>
            <a:pPr marL="285750" indent="-285750" algn="just">
              <a:buFont typeface="Arial" panose="020B0604020202020204" pitchFamily="34" charset="0"/>
              <a:buChar char="•"/>
            </a:pPr>
            <a:r>
              <a:rPr lang="en-US" dirty="0"/>
              <a:t>Whilst the frequency of string failures arising from human error has been relatively low, the resulting incidents are typically very high in profile.</a:t>
            </a:r>
          </a:p>
          <a:p>
            <a:pPr marL="285750" indent="-285750" algn="just">
              <a:buFont typeface="Arial" panose="020B0604020202020204" pitchFamily="34" charset="0"/>
              <a:buChar char="•"/>
            </a:pPr>
            <a:endParaRPr lang="en-US" dirty="0"/>
          </a:p>
        </p:txBody>
      </p:sp>
    </p:spTree>
    <p:extLst>
      <p:ext uri="{BB962C8B-B14F-4D97-AF65-F5344CB8AC3E}">
        <p14:creationId xmlns:p14="http://schemas.microsoft.com/office/powerpoint/2010/main" val="1179858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82D4B2-D89F-4EE8-A334-90D59CCA7B10}"/>
              </a:ext>
            </a:extLst>
          </p:cNvPr>
          <p:cNvPicPr>
            <a:picLocks noChangeAspect="1"/>
          </p:cNvPicPr>
          <p:nvPr/>
        </p:nvPicPr>
        <p:blipFill>
          <a:blip r:embed="rId2"/>
          <a:stretch>
            <a:fillRect/>
          </a:stretch>
        </p:blipFill>
        <p:spPr>
          <a:xfrm>
            <a:off x="2271124" y="365886"/>
            <a:ext cx="7649752" cy="4964400"/>
          </a:xfrm>
          <a:prstGeom prst="rect">
            <a:avLst/>
          </a:prstGeom>
        </p:spPr>
      </p:pic>
      <p:sp>
        <p:nvSpPr>
          <p:cNvPr id="4" name="TextBox 3">
            <a:extLst>
              <a:ext uri="{FF2B5EF4-FFF2-40B4-BE49-F238E27FC236}">
                <a16:creationId xmlns:a16="http://schemas.microsoft.com/office/drawing/2014/main" id="{E3DA9D39-ACB1-4F9E-A6C9-F6E5210840DA}"/>
              </a:ext>
            </a:extLst>
          </p:cNvPr>
          <p:cNvSpPr txBox="1"/>
          <p:nvPr/>
        </p:nvSpPr>
        <p:spPr>
          <a:xfrm>
            <a:off x="2872292" y="5497158"/>
            <a:ext cx="1356462" cy="307777"/>
          </a:xfrm>
          <a:prstGeom prst="rect">
            <a:avLst/>
          </a:prstGeom>
          <a:noFill/>
        </p:spPr>
        <p:txBody>
          <a:bodyPr wrap="none" rtlCol="1">
            <a:spAutoFit/>
          </a:bodyPr>
          <a:lstStyle/>
          <a:p>
            <a:r>
              <a:rPr lang="en-US" sz="1400" b="1" dirty="0"/>
              <a:t>Pipe Buckling</a:t>
            </a:r>
            <a:endParaRPr lang="fa-IR" sz="1400" b="1" dirty="0"/>
          </a:p>
        </p:txBody>
      </p:sp>
      <p:sp>
        <p:nvSpPr>
          <p:cNvPr id="5" name="TextBox 4">
            <a:extLst>
              <a:ext uri="{FF2B5EF4-FFF2-40B4-BE49-F238E27FC236}">
                <a16:creationId xmlns:a16="http://schemas.microsoft.com/office/drawing/2014/main" id="{7F152839-DF0E-42FA-AA39-C9EBC9181F98}"/>
              </a:ext>
            </a:extLst>
          </p:cNvPr>
          <p:cNvSpPr txBox="1"/>
          <p:nvPr/>
        </p:nvSpPr>
        <p:spPr>
          <a:xfrm>
            <a:off x="6594437" y="5497158"/>
            <a:ext cx="1620957" cy="307777"/>
          </a:xfrm>
          <a:prstGeom prst="rect">
            <a:avLst/>
          </a:prstGeom>
          <a:noFill/>
        </p:spPr>
        <p:txBody>
          <a:bodyPr wrap="none" rtlCol="1">
            <a:spAutoFit/>
          </a:bodyPr>
          <a:lstStyle/>
          <a:p>
            <a:r>
              <a:rPr lang="en-US" sz="1400" b="1" dirty="0"/>
              <a:t>Overload Failure</a:t>
            </a:r>
          </a:p>
        </p:txBody>
      </p:sp>
      <p:sp>
        <p:nvSpPr>
          <p:cNvPr id="6" name="TextBox 5">
            <a:extLst>
              <a:ext uri="{FF2B5EF4-FFF2-40B4-BE49-F238E27FC236}">
                <a16:creationId xmlns:a16="http://schemas.microsoft.com/office/drawing/2014/main" id="{47570075-546F-42F6-B162-E76F701B5308}"/>
              </a:ext>
            </a:extLst>
          </p:cNvPr>
          <p:cNvSpPr txBox="1"/>
          <p:nvPr/>
        </p:nvSpPr>
        <p:spPr>
          <a:xfrm>
            <a:off x="4356847" y="6110345"/>
            <a:ext cx="2111475" cy="307777"/>
          </a:xfrm>
          <a:prstGeom prst="rect">
            <a:avLst/>
          </a:prstGeom>
          <a:noFill/>
        </p:spPr>
        <p:txBody>
          <a:bodyPr wrap="none" rtlCol="1">
            <a:spAutoFit/>
          </a:bodyPr>
          <a:lstStyle/>
          <a:p>
            <a:r>
              <a:rPr lang="en-US" sz="1400" b="1" dirty="0"/>
              <a:t>Human Error Examples</a:t>
            </a:r>
            <a:endParaRPr lang="fa-IR" sz="1400" b="1" dirty="0"/>
          </a:p>
        </p:txBody>
      </p:sp>
    </p:spTree>
    <p:extLst>
      <p:ext uri="{BB962C8B-B14F-4D97-AF65-F5344CB8AC3E}">
        <p14:creationId xmlns:p14="http://schemas.microsoft.com/office/powerpoint/2010/main" val="3576990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F65E0-8B45-44CC-9111-43ADF96C14C1}"/>
              </a:ext>
            </a:extLst>
          </p:cNvPr>
          <p:cNvPicPr>
            <a:picLocks noChangeAspect="1"/>
          </p:cNvPicPr>
          <p:nvPr/>
        </p:nvPicPr>
        <p:blipFill>
          <a:blip r:embed="rId2"/>
          <a:stretch>
            <a:fillRect/>
          </a:stretch>
        </p:blipFill>
        <p:spPr>
          <a:xfrm>
            <a:off x="2290566" y="509195"/>
            <a:ext cx="7610868" cy="4964400"/>
          </a:xfrm>
          <a:prstGeom prst="rect">
            <a:avLst/>
          </a:prstGeom>
        </p:spPr>
      </p:pic>
      <p:sp>
        <p:nvSpPr>
          <p:cNvPr id="4" name="TextBox 3">
            <a:extLst>
              <a:ext uri="{FF2B5EF4-FFF2-40B4-BE49-F238E27FC236}">
                <a16:creationId xmlns:a16="http://schemas.microsoft.com/office/drawing/2014/main" id="{F202DD6D-7952-47E5-9443-ACDBCBB4DE10}"/>
              </a:ext>
            </a:extLst>
          </p:cNvPr>
          <p:cNvSpPr txBox="1"/>
          <p:nvPr/>
        </p:nvSpPr>
        <p:spPr>
          <a:xfrm>
            <a:off x="2721684" y="5679894"/>
            <a:ext cx="3280065" cy="523220"/>
          </a:xfrm>
          <a:prstGeom prst="rect">
            <a:avLst/>
          </a:prstGeom>
          <a:noFill/>
        </p:spPr>
        <p:txBody>
          <a:bodyPr wrap="none" rtlCol="1">
            <a:spAutoFit/>
          </a:bodyPr>
          <a:lstStyle/>
          <a:p>
            <a:pPr algn="ctr"/>
            <a:r>
              <a:rPr lang="en-US" sz="1400" b="1" dirty="0"/>
              <a:t>Hydrogen Induced Cracking (HIC)</a:t>
            </a:r>
          </a:p>
          <a:p>
            <a:pPr algn="ctr"/>
            <a:r>
              <a:rPr lang="en-US" sz="1400" b="1" dirty="0"/>
              <a:t>Failure In Concentric Coiled Tubing </a:t>
            </a:r>
            <a:endParaRPr lang="fa-IR" sz="1400" b="1" dirty="0"/>
          </a:p>
        </p:txBody>
      </p:sp>
      <p:sp>
        <p:nvSpPr>
          <p:cNvPr id="5" name="TextBox 4">
            <a:extLst>
              <a:ext uri="{FF2B5EF4-FFF2-40B4-BE49-F238E27FC236}">
                <a16:creationId xmlns:a16="http://schemas.microsoft.com/office/drawing/2014/main" id="{50C6533C-1A60-48C5-A8BE-28E56317FE0F}"/>
              </a:ext>
            </a:extLst>
          </p:cNvPr>
          <p:cNvSpPr txBox="1"/>
          <p:nvPr/>
        </p:nvSpPr>
        <p:spPr>
          <a:xfrm>
            <a:off x="6820232" y="5787616"/>
            <a:ext cx="2650084" cy="307777"/>
          </a:xfrm>
          <a:prstGeom prst="rect">
            <a:avLst/>
          </a:prstGeom>
          <a:noFill/>
        </p:spPr>
        <p:txBody>
          <a:bodyPr wrap="none" rtlCol="1">
            <a:spAutoFit/>
          </a:bodyPr>
          <a:lstStyle/>
          <a:p>
            <a:r>
              <a:rPr lang="en-US" sz="1400" b="1" dirty="0"/>
              <a:t>Sulfide Stress Cracking (SSC)</a:t>
            </a:r>
            <a:endParaRPr lang="fa-IR" sz="1400" b="1" dirty="0"/>
          </a:p>
        </p:txBody>
      </p:sp>
    </p:spTree>
    <p:extLst>
      <p:ext uri="{BB962C8B-B14F-4D97-AF65-F5344CB8AC3E}">
        <p14:creationId xmlns:p14="http://schemas.microsoft.com/office/powerpoint/2010/main" val="2676118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6C5B-A9CA-4551-8509-FAF41AB5D214}"/>
              </a:ext>
            </a:extLst>
          </p:cNvPr>
          <p:cNvSpPr>
            <a:spLocks noGrp="1"/>
          </p:cNvSpPr>
          <p:nvPr>
            <p:ph type="title"/>
          </p:nvPr>
        </p:nvSpPr>
        <p:spPr>
          <a:xfrm>
            <a:off x="1640154" y="266418"/>
            <a:ext cx="8911687" cy="1280890"/>
          </a:xfrm>
        </p:spPr>
        <p:txBody>
          <a:bodyPr/>
          <a:lstStyle/>
          <a:p>
            <a:pPr algn="ctr"/>
            <a:r>
              <a:rPr lang="en-US" dirty="0"/>
              <a:t>Pure Fatigue</a:t>
            </a:r>
            <a:endParaRPr lang="fa-IR" dirty="0"/>
          </a:p>
        </p:txBody>
      </p:sp>
      <p:sp>
        <p:nvSpPr>
          <p:cNvPr id="3" name="TextBox 2">
            <a:extLst>
              <a:ext uri="{FF2B5EF4-FFF2-40B4-BE49-F238E27FC236}">
                <a16:creationId xmlns:a16="http://schemas.microsoft.com/office/drawing/2014/main" id="{9D8E127B-8715-42B5-BFA4-51F0AA2AA94F}"/>
              </a:ext>
            </a:extLst>
          </p:cNvPr>
          <p:cNvSpPr txBox="1"/>
          <p:nvPr/>
        </p:nvSpPr>
        <p:spPr>
          <a:xfrm>
            <a:off x="1640154" y="1547308"/>
            <a:ext cx="8911687" cy="1200329"/>
          </a:xfrm>
          <a:prstGeom prst="rect">
            <a:avLst/>
          </a:prstGeom>
          <a:noFill/>
        </p:spPr>
        <p:txBody>
          <a:bodyPr wrap="square" rtlCol="1">
            <a:spAutoFit/>
          </a:bodyPr>
          <a:lstStyle/>
          <a:p>
            <a:pPr marL="285750" indent="-285750" algn="just">
              <a:buFont typeface="Arial" panose="020B0604020202020204" pitchFamily="34" charset="0"/>
              <a:buChar char="•"/>
            </a:pPr>
            <a:r>
              <a:rPr lang="en-US" dirty="0"/>
              <a:t>Premature failure of the string by fatigue for which no external factor accelerated the fatigue failure.</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fa-IR" dirty="0"/>
          </a:p>
        </p:txBody>
      </p:sp>
    </p:spTree>
    <p:extLst>
      <p:ext uri="{BB962C8B-B14F-4D97-AF65-F5344CB8AC3E}">
        <p14:creationId xmlns:p14="http://schemas.microsoft.com/office/powerpoint/2010/main" val="723544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B729-C1F6-4519-A46F-4D634BB9E189}"/>
              </a:ext>
            </a:extLst>
          </p:cNvPr>
          <p:cNvSpPr>
            <a:spLocks noGrp="1"/>
          </p:cNvSpPr>
          <p:nvPr>
            <p:ph type="title"/>
          </p:nvPr>
        </p:nvSpPr>
        <p:spPr>
          <a:xfrm>
            <a:off x="1640156" y="290622"/>
            <a:ext cx="8911687" cy="1280890"/>
          </a:xfrm>
        </p:spPr>
        <p:txBody>
          <a:bodyPr/>
          <a:lstStyle/>
          <a:p>
            <a:pPr algn="ctr"/>
            <a:r>
              <a:rPr lang="en-US" dirty="0"/>
              <a:t>Fatigue on High-Strength Bias Welds (CT 100+)</a:t>
            </a:r>
            <a:endParaRPr lang="fa-IR" dirty="0"/>
          </a:p>
        </p:txBody>
      </p:sp>
      <p:pic>
        <p:nvPicPr>
          <p:cNvPr id="4" name="Picture 3">
            <a:extLst>
              <a:ext uri="{FF2B5EF4-FFF2-40B4-BE49-F238E27FC236}">
                <a16:creationId xmlns:a16="http://schemas.microsoft.com/office/drawing/2014/main" id="{685687F2-DFF3-4674-ADBF-9B0EDF5069F9}"/>
              </a:ext>
            </a:extLst>
          </p:cNvPr>
          <p:cNvPicPr>
            <a:picLocks noChangeAspect="1"/>
          </p:cNvPicPr>
          <p:nvPr/>
        </p:nvPicPr>
        <p:blipFill>
          <a:blip r:embed="rId2"/>
          <a:stretch>
            <a:fillRect/>
          </a:stretch>
        </p:blipFill>
        <p:spPr>
          <a:xfrm>
            <a:off x="2343149" y="1571512"/>
            <a:ext cx="7505700" cy="4619625"/>
          </a:xfrm>
          <a:prstGeom prst="rect">
            <a:avLst/>
          </a:prstGeom>
        </p:spPr>
      </p:pic>
      <p:sp>
        <p:nvSpPr>
          <p:cNvPr id="5" name="TextBox 4">
            <a:extLst>
              <a:ext uri="{FF2B5EF4-FFF2-40B4-BE49-F238E27FC236}">
                <a16:creationId xmlns:a16="http://schemas.microsoft.com/office/drawing/2014/main" id="{F778F5A0-80CF-443C-B547-56990F5C98AE}"/>
              </a:ext>
            </a:extLst>
          </p:cNvPr>
          <p:cNvSpPr txBox="1"/>
          <p:nvPr/>
        </p:nvSpPr>
        <p:spPr>
          <a:xfrm>
            <a:off x="3312224" y="6413489"/>
            <a:ext cx="5567550" cy="307777"/>
          </a:xfrm>
          <a:prstGeom prst="rect">
            <a:avLst/>
          </a:prstGeom>
          <a:noFill/>
        </p:spPr>
        <p:txBody>
          <a:bodyPr wrap="none" rtlCol="1">
            <a:spAutoFit/>
          </a:bodyPr>
          <a:lstStyle/>
          <a:p>
            <a:r>
              <a:rPr lang="en-US" sz="1400" b="1" dirty="0"/>
              <a:t>“Pure” Fatigue Failures (Pipe Body and Bias Welds) (2005-2015)</a:t>
            </a:r>
            <a:endParaRPr lang="fa-IR" sz="1400" b="1" dirty="0"/>
          </a:p>
        </p:txBody>
      </p:sp>
    </p:spTree>
    <p:extLst>
      <p:ext uri="{BB962C8B-B14F-4D97-AF65-F5344CB8AC3E}">
        <p14:creationId xmlns:p14="http://schemas.microsoft.com/office/powerpoint/2010/main" val="2388145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5C4517-7B3A-4566-9D02-A5270C742FB9}"/>
              </a:ext>
            </a:extLst>
          </p:cNvPr>
          <p:cNvSpPr txBox="1"/>
          <p:nvPr/>
        </p:nvSpPr>
        <p:spPr>
          <a:xfrm>
            <a:off x="1718342" y="1196481"/>
            <a:ext cx="8755316" cy="4247317"/>
          </a:xfrm>
          <a:prstGeom prst="rect">
            <a:avLst/>
          </a:prstGeom>
          <a:noFill/>
        </p:spPr>
        <p:txBody>
          <a:bodyPr wrap="square" rtlCol="1">
            <a:spAutoFit/>
          </a:bodyPr>
          <a:lstStyle/>
          <a:p>
            <a:pPr marL="285750" indent="-285750" algn="just">
              <a:buFont typeface="Arial" panose="020B0604020202020204" pitchFamily="34" charset="0"/>
              <a:buChar char="•"/>
            </a:pPr>
            <a:r>
              <a:rPr lang="en-US" dirty="0"/>
              <a:t>Between 2005 and 2010, the total “Pure” fatigue failures per year oscillated between 0 and 1 .</a:t>
            </a:r>
          </a:p>
          <a:p>
            <a:pPr marL="285750" indent="-285750" algn="just">
              <a:buFont typeface="Arial" panose="020B0604020202020204" pitchFamily="34" charset="0"/>
              <a:buChar char="•"/>
            </a:pPr>
            <a:r>
              <a:rPr lang="en-US" dirty="0"/>
              <a:t>Between 2011 and 2014, 7 cases of CT failures associated with “Pure” fatigue on bias welds had been experienced .</a:t>
            </a:r>
          </a:p>
          <a:p>
            <a:pPr marL="285750" indent="-285750" algn="just">
              <a:buFont typeface="Arial" panose="020B0604020202020204" pitchFamily="34" charset="0"/>
              <a:buChar char="•"/>
            </a:pPr>
            <a:r>
              <a:rPr lang="en-US" dirty="0"/>
              <a:t>6 of these failures occurred on High-Strength Coiled Tubing Grades (CT 100+)</a:t>
            </a:r>
          </a:p>
          <a:p>
            <a:pPr marL="285750" indent="-285750" algn="just">
              <a:buFont typeface="Arial" panose="020B0604020202020204" pitchFamily="34" charset="0"/>
              <a:buChar char="•"/>
            </a:pPr>
            <a:r>
              <a:rPr lang="en-US" dirty="0"/>
              <a:t>These cases represented a warning signal, because “Pure” fatigue failures in Coiled Tubing strings are not common.</a:t>
            </a:r>
          </a:p>
          <a:p>
            <a:pPr marL="285750" indent="-285750" algn="just">
              <a:buFont typeface="Arial" panose="020B0604020202020204" pitchFamily="34" charset="0"/>
              <a:buChar char="•"/>
            </a:pPr>
            <a:r>
              <a:rPr lang="en-US" dirty="0"/>
              <a:t>Before the “Pure” fatigue failures on bias welds, the service companies approach regarding bias welds fatigue life was to consider that it was the same as the pipe body.</a:t>
            </a:r>
          </a:p>
          <a:p>
            <a:pPr marL="285750" indent="-285750" algn="just">
              <a:buFont typeface="Arial" panose="020B0604020202020204" pitchFamily="34" charset="0"/>
              <a:buChar char="•"/>
            </a:pPr>
            <a:r>
              <a:rPr lang="en-US" dirty="0"/>
              <a:t>This approach was based on the fact that the bias weld fatigue life fell within the pipe body range of specific Grade, because its fatigue models use a 1:1000 probability of failure.</a:t>
            </a:r>
          </a:p>
          <a:p>
            <a:pPr algn="just"/>
            <a:endParaRPr lang="en-US" dirty="0"/>
          </a:p>
        </p:txBody>
      </p:sp>
    </p:spTree>
    <p:extLst>
      <p:ext uri="{BB962C8B-B14F-4D97-AF65-F5344CB8AC3E}">
        <p14:creationId xmlns:p14="http://schemas.microsoft.com/office/powerpoint/2010/main" val="34049195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B6AD0B-3574-400C-9D7F-355FD435E775}"/>
              </a:ext>
            </a:extLst>
          </p:cNvPr>
          <p:cNvSpPr txBox="1"/>
          <p:nvPr/>
        </p:nvSpPr>
        <p:spPr>
          <a:xfrm>
            <a:off x="1810358" y="1167204"/>
            <a:ext cx="8571284" cy="5909310"/>
          </a:xfrm>
          <a:prstGeom prst="rect">
            <a:avLst/>
          </a:prstGeom>
          <a:noFill/>
        </p:spPr>
        <p:txBody>
          <a:bodyPr wrap="square" rtlCol="1">
            <a:spAutoFit/>
          </a:bodyPr>
          <a:lstStyle/>
          <a:p>
            <a:pPr algn="just"/>
            <a:r>
              <a:rPr lang="en-US" dirty="0"/>
              <a:t>de-rating factors for the bias welds fatigue life:</a:t>
            </a:r>
          </a:p>
          <a:p>
            <a:pPr algn="just"/>
            <a:endParaRPr lang="en-US" dirty="0"/>
          </a:p>
          <a:p>
            <a:pPr marL="285750" indent="-285750" algn="just">
              <a:buFontTx/>
              <a:buChar char="-"/>
            </a:pPr>
            <a:r>
              <a:rPr lang="en-US" dirty="0"/>
              <a:t>For straight bias welds: Around 20% less than the pipe body</a:t>
            </a:r>
          </a:p>
          <a:p>
            <a:pPr marL="285750" indent="-285750" algn="just">
              <a:buFontTx/>
              <a:buChar char="-"/>
            </a:pPr>
            <a:endParaRPr lang="en-US" dirty="0"/>
          </a:p>
          <a:p>
            <a:pPr marL="285750" indent="-285750" algn="just">
              <a:buFontTx/>
              <a:buChar char="-"/>
            </a:pPr>
            <a:r>
              <a:rPr lang="en-US" dirty="0"/>
              <a:t>For stepped bias welds: Around 50% less than the pipe body</a:t>
            </a:r>
          </a:p>
          <a:p>
            <a:pPr algn="just"/>
            <a:endParaRPr lang="en-US" dirty="0"/>
          </a:p>
          <a:p>
            <a:pPr algn="just"/>
            <a:r>
              <a:rPr lang="en-US" dirty="0"/>
              <a:t>* Stepped bias welds = True-Taper bias welds</a:t>
            </a:r>
          </a:p>
          <a:p>
            <a:pPr algn="just"/>
            <a:endParaRPr lang="en-US" dirty="0"/>
          </a:p>
          <a:p>
            <a:pPr marL="285750" indent="-285750" algn="just">
              <a:buFont typeface="Arial" panose="020B0604020202020204" pitchFamily="34" charset="0"/>
              <a:buChar char="•"/>
            </a:pPr>
            <a:r>
              <a:rPr lang="en-US" dirty="0"/>
              <a:t>Service Companies used the approach of including de-rating factors for the bias welds fatigue life, regardless:</a:t>
            </a:r>
          </a:p>
          <a:p>
            <a:pPr algn="just"/>
            <a:endParaRPr lang="en-US" dirty="0"/>
          </a:p>
          <a:p>
            <a:pPr algn="just"/>
            <a:r>
              <a:rPr lang="en-US" dirty="0"/>
              <a:t>1.Coiled Tubing Grade</a:t>
            </a:r>
          </a:p>
          <a:p>
            <a:pPr algn="just"/>
            <a:r>
              <a:rPr lang="en-US" dirty="0"/>
              <a:t>2. Level of strain at the bias weld</a:t>
            </a:r>
          </a:p>
          <a:p>
            <a:pPr algn="just"/>
            <a:endParaRPr lang="en-US" dirty="0"/>
          </a:p>
          <a:p>
            <a:pPr marL="285750" indent="-285750" algn="just">
              <a:buFont typeface="Arial" panose="020B0604020202020204" pitchFamily="34" charset="0"/>
              <a:buChar char="•"/>
            </a:pPr>
            <a:r>
              <a:rPr lang="en-US" dirty="0"/>
              <a:t>For straight High-Strength bias welds (Grade 100+) it’s confirmed that the average bias weld/pipe fatigue life ratio decreased as the strain on the bias weld increased, obtaining bias weld fatigue values as low as 66% of the pipe body at 2.5% strain.</a:t>
            </a:r>
          </a:p>
          <a:p>
            <a:pPr algn="just"/>
            <a:endParaRPr lang="en-US" dirty="0"/>
          </a:p>
          <a:p>
            <a:pPr algn="just"/>
            <a:endParaRPr lang="en-US" dirty="0"/>
          </a:p>
          <a:p>
            <a:pPr algn="just"/>
            <a:endParaRPr lang="en-US" dirty="0"/>
          </a:p>
        </p:txBody>
      </p:sp>
    </p:spTree>
    <p:extLst>
      <p:ext uri="{BB962C8B-B14F-4D97-AF65-F5344CB8AC3E}">
        <p14:creationId xmlns:p14="http://schemas.microsoft.com/office/powerpoint/2010/main" val="38580191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6C5B-A9CA-4551-8509-FAF41AB5D214}"/>
              </a:ext>
            </a:extLst>
          </p:cNvPr>
          <p:cNvSpPr>
            <a:spLocks noGrp="1"/>
          </p:cNvSpPr>
          <p:nvPr>
            <p:ph type="title"/>
          </p:nvPr>
        </p:nvSpPr>
        <p:spPr>
          <a:xfrm>
            <a:off x="1640154" y="266418"/>
            <a:ext cx="8911687" cy="1280890"/>
          </a:xfrm>
        </p:spPr>
        <p:txBody>
          <a:bodyPr/>
          <a:lstStyle/>
          <a:p>
            <a:pPr algn="ctr"/>
            <a:r>
              <a:rPr lang="en-US" dirty="0"/>
              <a:t>External Abrasion</a:t>
            </a:r>
            <a:endParaRPr lang="fa-IR" dirty="0"/>
          </a:p>
        </p:txBody>
      </p:sp>
      <p:sp>
        <p:nvSpPr>
          <p:cNvPr id="3" name="TextBox 2">
            <a:extLst>
              <a:ext uri="{FF2B5EF4-FFF2-40B4-BE49-F238E27FC236}">
                <a16:creationId xmlns:a16="http://schemas.microsoft.com/office/drawing/2014/main" id="{BF8B24B3-0B41-4831-A881-BE95724A0499}"/>
              </a:ext>
            </a:extLst>
          </p:cNvPr>
          <p:cNvSpPr txBox="1"/>
          <p:nvPr/>
        </p:nvSpPr>
        <p:spPr>
          <a:xfrm>
            <a:off x="1640153" y="1547308"/>
            <a:ext cx="8911687" cy="1200329"/>
          </a:xfrm>
          <a:prstGeom prst="rect">
            <a:avLst/>
          </a:prstGeom>
          <a:noFill/>
        </p:spPr>
        <p:txBody>
          <a:bodyPr wrap="square" rtlCol="1">
            <a:spAutoFit/>
          </a:bodyPr>
          <a:lstStyle/>
          <a:p>
            <a:pPr marL="285750" indent="-285750" algn="just">
              <a:buFont typeface="Arial" panose="020B0604020202020204" pitchFamily="34" charset="0"/>
              <a:buChar char="•"/>
            </a:pPr>
            <a:r>
              <a:rPr lang="en-US" dirty="0"/>
              <a:t>Failure associated with a localized reduction of wall thickness by external abrasion, normally associated with friction between the coiled tubing and the well completion (flat spool).</a:t>
            </a:r>
          </a:p>
          <a:p>
            <a:pPr marL="285750" indent="-285750" algn="just">
              <a:buFont typeface="Arial" panose="020B0604020202020204" pitchFamily="34" charset="0"/>
              <a:buChar char="•"/>
            </a:pPr>
            <a:endParaRPr lang="fa-IR" dirty="0"/>
          </a:p>
        </p:txBody>
      </p:sp>
    </p:spTree>
    <p:extLst>
      <p:ext uri="{BB962C8B-B14F-4D97-AF65-F5344CB8AC3E}">
        <p14:creationId xmlns:p14="http://schemas.microsoft.com/office/powerpoint/2010/main" val="25960308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DD1C41-0F7B-44CF-8163-B404BB6BDBC9}"/>
              </a:ext>
            </a:extLst>
          </p:cNvPr>
          <p:cNvPicPr>
            <a:picLocks noChangeAspect="1"/>
          </p:cNvPicPr>
          <p:nvPr/>
        </p:nvPicPr>
        <p:blipFill>
          <a:blip r:embed="rId2"/>
          <a:stretch>
            <a:fillRect/>
          </a:stretch>
        </p:blipFill>
        <p:spPr>
          <a:xfrm>
            <a:off x="2281994" y="441064"/>
            <a:ext cx="7628012" cy="5009645"/>
          </a:xfrm>
          <a:prstGeom prst="rect">
            <a:avLst/>
          </a:prstGeom>
        </p:spPr>
      </p:pic>
      <p:sp>
        <p:nvSpPr>
          <p:cNvPr id="4" name="TextBox 3">
            <a:extLst>
              <a:ext uri="{FF2B5EF4-FFF2-40B4-BE49-F238E27FC236}">
                <a16:creationId xmlns:a16="http://schemas.microsoft.com/office/drawing/2014/main" id="{627951E4-333E-435E-950C-469731B5F613}"/>
              </a:ext>
            </a:extLst>
          </p:cNvPr>
          <p:cNvSpPr txBox="1"/>
          <p:nvPr/>
        </p:nvSpPr>
        <p:spPr>
          <a:xfrm>
            <a:off x="4792598" y="5755341"/>
            <a:ext cx="2606804" cy="307777"/>
          </a:xfrm>
          <a:prstGeom prst="rect">
            <a:avLst/>
          </a:prstGeom>
          <a:noFill/>
        </p:spPr>
        <p:txBody>
          <a:bodyPr wrap="none" rtlCol="1">
            <a:spAutoFit/>
          </a:bodyPr>
          <a:lstStyle/>
          <a:p>
            <a:r>
              <a:rPr lang="en-US" sz="1400" b="1" dirty="0"/>
              <a:t>External Abrasion (Flat Spot)</a:t>
            </a:r>
            <a:endParaRPr lang="fa-IR" sz="1400" b="1" dirty="0"/>
          </a:p>
        </p:txBody>
      </p:sp>
    </p:spTree>
    <p:extLst>
      <p:ext uri="{BB962C8B-B14F-4D97-AF65-F5344CB8AC3E}">
        <p14:creationId xmlns:p14="http://schemas.microsoft.com/office/powerpoint/2010/main" val="11684037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6C5B-A9CA-4551-8509-FAF41AB5D214}"/>
              </a:ext>
            </a:extLst>
          </p:cNvPr>
          <p:cNvSpPr>
            <a:spLocks noGrp="1"/>
          </p:cNvSpPr>
          <p:nvPr>
            <p:ph type="title"/>
          </p:nvPr>
        </p:nvSpPr>
        <p:spPr>
          <a:xfrm>
            <a:off x="1640154" y="266418"/>
            <a:ext cx="8911687" cy="1280890"/>
          </a:xfrm>
        </p:spPr>
        <p:txBody>
          <a:bodyPr/>
          <a:lstStyle/>
          <a:p>
            <a:pPr algn="ctr"/>
            <a:r>
              <a:rPr lang="en-US" dirty="0"/>
              <a:t>Erosion</a:t>
            </a:r>
            <a:endParaRPr lang="fa-IR" dirty="0"/>
          </a:p>
        </p:txBody>
      </p:sp>
      <p:sp>
        <p:nvSpPr>
          <p:cNvPr id="3" name="TextBox 2">
            <a:extLst>
              <a:ext uri="{FF2B5EF4-FFF2-40B4-BE49-F238E27FC236}">
                <a16:creationId xmlns:a16="http://schemas.microsoft.com/office/drawing/2014/main" id="{33333C9B-86CC-47D1-8672-C178C43167CF}"/>
              </a:ext>
            </a:extLst>
          </p:cNvPr>
          <p:cNvSpPr txBox="1"/>
          <p:nvPr/>
        </p:nvSpPr>
        <p:spPr>
          <a:xfrm>
            <a:off x="1640153" y="1547308"/>
            <a:ext cx="8911687" cy="923330"/>
          </a:xfrm>
          <a:prstGeom prst="rect">
            <a:avLst/>
          </a:prstGeom>
          <a:noFill/>
        </p:spPr>
        <p:txBody>
          <a:bodyPr wrap="square" rtlCol="1">
            <a:spAutoFit/>
          </a:bodyPr>
          <a:lstStyle/>
          <a:p>
            <a:pPr marL="285750" indent="-285750" algn="just">
              <a:buFont typeface="Arial" panose="020B0604020202020204" pitchFamily="34" charset="0"/>
              <a:buChar char="•"/>
            </a:pPr>
            <a:r>
              <a:rPr lang="en-US" dirty="0"/>
              <a:t>Localized failure associated with the action of fine particles erosion, like for example fluids transporting sand.</a:t>
            </a:r>
          </a:p>
          <a:p>
            <a:pPr marL="285750" indent="-285750" algn="just">
              <a:buFont typeface="Arial" panose="020B0604020202020204" pitchFamily="34" charset="0"/>
              <a:buChar char="•"/>
            </a:pPr>
            <a:endParaRPr lang="fa-IR" dirty="0"/>
          </a:p>
        </p:txBody>
      </p:sp>
    </p:spTree>
    <p:extLst>
      <p:ext uri="{BB962C8B-B14F-4D97-AF65-F5344CB8AC3E}">
        <p14:creationId xmlns:p14="http://schemas.microsoft.com/office/powerpoint/2010/main" val="513450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5FDEAD-4718-44EB-A6D4-EFB3BE1E3094}"/>
              </a:ext>
            </a:extLst>
          </p:cNvPr>
          <p:cNvPicPr>
            <a:picLocks noChangeAspect="1"/>
          </p:cNvPicPr>
          <p:nvPr/>
        </p:nvPicPr>
        <p:blipFill>
          <a:blip r:embed="rId2"/>
          <a:stretch>
            <a:fillRect/>
          </a:stretch>
        </p:blipFill>
        <p:spPr>
          <a:xfrm>
            <a:off x="2282639" y="1075896"/>
            <a:ext cx="7626722" cy="4964400"/>
          </a:xfrm>
          <a:prstGeom prst="rect">
            <a:avLst/>
          </a:prstGeom>
        </p:spPr>
      </p:pic>
      <p:sp>
        <p:nvSpPr>
          <p:cNvPr id="3" name="TextBox 2">
            <a:extLst>
              <a:ext uri="{FF2B5EF4-FFF2-40B4-BE49-F238E27FC236}">
                <a16:creationId xmlns:a16="http://schemas.microsoft.com/office/drawing/2014/main" id="{BCAC8D6E-3042-4D33-A7E4-3A83A0191888}"/>
              </a:ext>
            </a:extLst>
          </p:cNvPr>
          <p:cNvSpPr txBox="1"/>
          <p:nvPr/>
        </p:nvSpPr>
        <p:spPr>
          <a:xfrm>
            <a:off x="4395855" y="6282466"/>
            <a:ext cx="3400290" cy="307777"/>
          </a:xfrm>
          <a:prstGeom prst="rect">
            <a:avLst/>
          </a:prstGeom>
          <a:noFill/>
        </p:spPr>
        <p:txBody>
          <a:bodyPr wrap="none" rtlCol="1">
            <a:spAutoFit/>
          </a:bodyPr>
          <a:lstStyle/>
          <a:p>
            <a:r>
              <a:rPr lang="en-US" sz="1400" b="1" dirty="0"/>
              <a:t>CT Failures Distribution by Pipe Grade</a:t>
            </a:r>
            <a:endParaRPr lang="fa-IR" sz="1400" b="1" dirty="0"/>
          </a:p>
        </p:txBody>
      </p:sp>
    </p:spTree>
    <p:extLst>
      <p:ext uri="{BB962C8B-B14F-4D97-AF65-F5344CB8AC3E}">
        <p14:creationId xmlns:p14="http://schemas.microsoft.com/office/powerpoint/2010/main" val="9045041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832E51-BE81-4356-87CB-BC1B9796AA73}"/>
              </a:ext>
            </a:extLst>
          </p:cNvPr>
          <p:cNvPicPr>
            <a:picLocks noChangeAspect="1"/>
          </p:cNvPicPr>
          <p:nvPr/>
        </p:nvPicPr>
        <p:blipFill>
          <a:blip r:embed="rId2"/>
          <a:stretch>
            <a:fillRect/>
          </a:stretch>
        </p:blipFill>
        <p:spPr>
          <a:xfrm>
            <a:off x="1872665" y="558277"/>
            <a:ext cx="8446670" cy="4964400"/>
          </a:xfrm>
          <a:prstGeom prst="rect">
            <a:avLst/>
          </a:prstGeom>
        </p:spPr>
      </p:pic>
      <p:sp>
        <p:nvSpPr>
          <p:cNvPr id="3" name="TextBox 2">
            <a:extLst>
              <a:ext uri="{FF2B5EF4-FFF2-40B4-BE49-F238E27FC236}">
                <a16:creationId xmlns:a16="http://schemas.microsoft.com/office/drawing/2014/main" id="{83707B35-3187-4D7F-BEDA-2E0896157DC5}"/>
              </a:ext>
            </a:extLst>
          </p:cNvPr>
          <p:cNvSpPr txBox="1"/>
          <p:nvPr/>
        </p:nvSpPr>
        <p:spPr>
          <a:xfrm>
            <a:off x="3195206" y="5948983"/>
            <a:ext cx="5801588" cy="307777"/>
          </a:xfrm>
          <a:prstGeom prst="rect">
            <a:avLst/>
          </a:prstGeom>
          <a:noFill/>
        </p:spPr>
        <p:txBody>
          <a:bodyPr wrap="none" rtlCol="1">
            <a:spAutoFit/>
          </a:bodyPr>
          <a:lstStyle/>
          <a:p>
            <a:r>
              <a:rPr lang="en-US" sz="1400" b="1" dirty="0"/>
              <a:t>External Erosion Caused By The Action of Fluids Transporting Sand</a:t>
            </a:r>
            <a:endParaRPr lang="fa-IR" sz="1400" b="1" dirty="0"/>
          </a:p>
        </p:txBody>
      </p:sp>
    </p:spTree>
    <p:extLst>
      <p:ext uri="{BB962C8B-B14F-4D97-AF65-F5344CB8AC3E}">
        <p14:creationId xmlns:p14="http://schemas.microsoft.com/office/powerpoint/2010/main" val="1546558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93A819-709A-430A-8458-245F4CE3D440}"/>
              </a:ext>
            </a:extLst>
          </p:cNvPr>
          <p:cNvSpPr txBox="1"/>
          <p:nvPr/>
        </p:nvSpPr>
        <p:spPr>
          <a:xfrm>
            <a:off x="1714667" y="1169623"/>
            <a:ext cx="9353582" cy="1200329"/>
          </a:xfrm>
          <a:prstGeom prst="rect">
            <a:avLst/>
          </a:prstGeom>
          <a:noFill/>
        </p:spPr>
        <p:txBody>
          <a:bodyPr wrap="square" rtlCol="1">
            <a:spAutoFit/>
          </a:bodyPr>
          <a:lstStyle/>
          <a:p>
            <a:pPr marL="285750" indent="-285750" algn="just">
              <a:buFont typeface="Arial" panose="020B0604020202020204" pitchFamily="34" charset="0"/>
              <a:buChar char="•"/>
            </a:pPr>
            <a:r>
              <a:rPr lang="en-US" dirty="0"/>
              <a:t>By 1997, the most common Grades were 80 and 70, but this trend changed for 2016-2017, with 90 Grade being the most common.</a:t>
            </a:r>
          </a:p>
          <a:p>
            <a:pPr marL="285750" indent="-285750" algn="just">
              <a:buFont typeface="Arial" panose="020B0604020202020204" pitchFamily="34" charset="0"/>
              <a:buChar char="•"/>
            </a:pPr>
            <a:endParaRPr lang="en-US" dirty="0"/>
          </a:p>
          <a:p>
            <a:pPr algn="just"/>
            <a:endParaRPr lang="fa-IR" dirty="0"/>
          </a:p>
        </p:txBody>
      </p:sp>
      <p:sp>
        <p:nvSpPr>
          <p:cNvPr id="3" name="TextBox 2">
            <a:extLst>
              <a:ext uri="{FF2B5EF4-FFF2-40B4-BE49-F238E27FC236}">
                <a16:creationId xmlns:a16="http://schemas.microsoft.com/office/drawing/2014/main" id="{A86EB0F6-8B7B-4ADD-88B9-546915B1B14F}"/>
              </a:ext>
            </a:extLst>
          </p:cNvPr>
          <p:cNvSpPr txBox="1"/>
          <p:nvPr/>
        </p:nvSpPr>
        <p:spPr>
          <a:xfrm>
            <a:off x="1782504" y="3238073"/>
            <a:ext cx="4608954" cy="369332"/>
          </a:xfrm>
          <a:prstGeom prst="rect">
            <a:avLst/>
          </a:prstGeom>
          <a:noFill/>
        </p:spPr>
        <p:txBody>
          <a:bodyPr wrap="none" rtlCol="1">
            <a:spAutoFit/>
          </a:bodyPr>
          <a:lstStyle/>
          <a:p>
            <a:r>
              <a:rPr lang="en-US" dirty="0"/>
              <a:t>General Well Intervention &amp; Stimulation </a:t>
            </a:r>
            <a:endParaRPr lang="fa-IR" dirty="0"/>
          </a:p>
        </p:txBody>
      </p:sp>
      <p:sp>
        <p:nvSpPr>
          <p:cNvPr id="6" name="TextBox 5">
            <a:extLst>
              <a:ext uri="{FF2B5EF4-FFF2-40B4-BE49-F238E27FC236}">
                <a16:creationId xmlns:a16="http://schemas.microsoft.com/office/drawing/2014/main" id="{3F16A9B4-64A6-4C80-898A-6EAB2E239447}"/>
              </a:ext>
            </a:extLst>
          </p:cNvPr>
          <p:cNvSpPr txBox="1"/>
          <p:nvPr/>
        </p:nvSpPr>
        <p:spPr>
          <a:xfrm>
            <a:off x="8409057" y="3238094"/>
            <a:ext cx="2727029" cy="369332"/>
          </a:xfrm>
          <a:prstGeom prst="rect">
            <a:avLst/>
          </a:prstGeom>
          <a:noFill/>
        </p:spPr>
        <p:txBody>
          <a:bodyPr wrap="none" rtlCol="1">
            <a:spAutoFit/>
          </a:bodyPr>
          <a:lstStyle/>
          <a:p>
            <a:r>
              <a:rPr lang="en-US" dirty="0"/>
              <a:t>Plug Milling Operations</a:t>
            </a:r>
            <a:endParaRPr lang="fa-IR" dirty="0"/>
          </a:p>
        </p:txBody>
      </p:sp>
      <p:cxnSp>
        <p:nvCxnSpPr>
          <p:cNvPr id="8" name="Straight Arrow Connector 7">
            <a:extLst>
              <a:ext uri="{FF2B5EF4-FFF2-40B4-BE49-F238E27FC236}">
                <a16:creationId xmlns:a16="http://schemas.microsoft.com/office/drawing/2014/main" id="{80DDCB17-8127-47D7-9680-FE79318232CA}"/>
              </a:ext>
            </a:extLst>
          </p:cNvPr>
          <p:cNvCxnSpPr>
            <a:stCxn id="3" idx="3"/>
            <a:endCxn id="6" idx="1"/>
          </p:cNvCxnSpPr>
          <p:nvPr/>
        </p:nvCxnSpPr>
        <p:spPr>
          <a:xfrm>
            <a:off x="6391458" y="3422739"/>
            <a:ext cx="2017599" cy="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4CC6CC-362D-4678-BB44-223FD6ACC193}"/>
              </a:ext>
            </a:extLst>
          </p:cNvPr>
          <p:cNvSpPr txBox="1"/>
          <p:nvPr/>
        </p:nvSpPr>
        <p:spPr>
          <a:xfrm>
            <a:off x="1782504" y="2556409"/>
            <a:ext cx="3759362" cy="369332"/>
          </a:xfrm>
          <a:prstGeom prst="rect">
            <a:avLst/>
          </a:prstGeom>
          <a:noFill/>
        </p:spPr>
        <p:txBody>
          <a:bodyPr wrap="none" rtlCol="1">
            <a:spAutoFit/>
          </a:bodyPr>
          <a:lstStyle/>
          <a:p>
            <a:r>
              <a:rPr lang="en-US" dirty="0"/>
              <a:t>North America Units Operations:</a:t>
            </a:r>
            <a:endParaRPr lang="fa-IR" dirty="0"/>
          </a:p>
        </p:txBody>
      </p:sp>
      <p:sp>
        <p:nvSpPr>
          <p:cNvPr id="10" name="TextBox 9">
            <a:extLst>
              <a:ext uri="{FF2B5EF4-FFF2-40B4-BE49-F238E27FC236}">
                <a16:creationId xmlns:a16="http://schemas.microsoft.com/office/drawing/2014/main" id="{61D41D8C-16CF-4E16-843B-C4A1FBCD19EB}"/>
              </a:ext>
            </a:extLst>
          </p:cNvPr>
          <p:cNvSpPr txBox="1"/>
          <p:nvPr/>
        </p:nvSpPr>
        <p:spPr>
          <a:xfrm>
            <a:off x="6791757" y="3042014"/>
            <a:ext cx="1217000" cy="369332"/>
          </a:xfrm>
          <a:prstGeom prst="rect">
            <a:avLst/>
          </a:prstGeom>
          <a:noFill/>
        </p:spPr>
        <p:txBody>
          <a:bodyPr wrap="none" rtlCol="1">
            <a:spAutoFit/>
          </a:bodyPr>
          <a:lstStyle/>
          <a:p>
            <a:r>
              <a:rPr lang="en-US" dirty="0">
                <a:solidFill>
                  <a:srgbClr val="FF9933"/>
                </a:solidFill>
              </a:rPr>
              <a:t>Switched</a:t>
            </a:r>
            <a:endParaRPr lang="fa-IR" dirty="0">
              <a:solidFill>
                <a:srgbClr val="FF9933"/>
              </a:solidFill>
            </a:endParaRPr>
          </a:p>
        </p:txBody>
      </p:sp>
      <p:sp>
        <p:nvSpPr>
          <p:cNvPr id="11" name="TextBox 10">
            <a:extLst>
              <a:ext uri="{FF2B5EF4-FFF2-40B4-BE49-F238E27FC236}">
                <a16:creationId xmlns:a16="http://schemas.microsoft.com/office/drawing/2014/main" id="{AC898C96-83B1-4CF1-836F-282039FB3E43}"/>
              </a:ext>
            </a:extLst>
          </p:cNvPr>
          <p:cNvSpPr txBox="1"/>
          <p:nvPr/>
        </p:nvSpPr>
        <p:spPr>
          <a:xfrm>
            <a:off x="1714667" y="4202110"/>
            <a:ext cx="8180445" cy="2031325"/>
          </a:xfrm>
          <a:prstGeom prst="rect">
            <a:avLst/>
          </a:prstGeom>
          <a:noFill/>
        </p:spPr>
        <p:txBody>
          <a:bodyPr wrap="none" rtlCol="1">
            <a:spAutoFit/>
          </a:bodyPr>
          <a:lstStyle/>
          <a:p>
            <a:pPr marL="285750" indent="-285750" algn="just">
              <a:buFont typeface="Arial" panose="020B0604020202020204" pitchFamily="34" charset="0"/>
              <a:buChar char="•"/>
            </a:pPr>
            <a:r>
              <a:rPr lang="en-US" dirty="0"/>
              <a:t>“Plug Milling” operations required ever larger pipe sizes.</a:t>
            </a:r>
          </a:p>
          <a:p>
            <a:pPr algn="just"/>
            <a:endParaRPr lang="en-US" dirty="0"/>
          </a:p>
          <a:p>
            <a:pPr algn="just"/>
            <a:r>
              <a:rPr lang="en-US" dirty="0"/>
              <a:t>The change of CT Grade distribution can be contributed to two factors:</a:t>
            </a:r>
          </a:p>
          <a:p>
            <a:pPr algn="just"/>
            <a:endParaRPr lang="en-US" dirty="0"/>
          </a:p>
          <a:p>
            <a:pPr marL="342900" indent="-342900" algn="just">
              <a:buAutoNum type="arabicPeriod"/>
            </a:pPr>
            <a:r>
              <a:rPr lang="en-US" dirty="0"/>
              <a:t>A change in material availability</a:t>
            </a:r>
          </a:p>
          <a:p>
            <a:pPr marL="342900" indent="-342900" algn="just">
              <a:buAutoNum type="arabicPeriod"/>
            </a:pPr>
            <a:r>
              <a:rPr lang="en-US" dirty="0"/>
              <a:t>A change in the acceptable operating pressure</a:t>
            </a:r>
          </a:p>
          <a:p>
            <a:pPr algn="just"/>
            <a:endParaRPr lang="en-US" dirty="0"/>
          </a:p>
        </p:txBody>
      </p:sp>
    </p:spTree>
    <p:extLst>
      <p:ext uri="{BB962C8B-B14F-4D97-AF65-F5344CB8AC3E}">
        <p14:creationId xmlns:p14="http://schemas.microsoft.com/office/powerpoint/2010/main" val="2274608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485F4CE-9CAE-4284-BAAF-C46C142548EF}"/>
              </a:ext>
            </a:extLst>
          </p:cNvPr>
          <p:cNvSpPr/>
          <p:nvPr/>
        </p:nvSpPr>
        <p:spPr>
          <a:xfrm>
            <a:off x="4206240" y="370869"/>
            <a:ext cx="3646842" cy="952010"/>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Change in CT Grade Distribution</a:t>
            </a:r>
            <a:endParaRPr lang="fa-IR" dirty="0"/>
          </a:p>
        </p:txBody>
      </p:sp>
      <p:sp>
        <p:nvSpPr>
          <p:cNvPr id="3" name="Rectangle 2">
            <a:extLst>
              <a:ext uri="{FF2B5EF4-FFF2-40B4-BE49-F238E27FC236}">
                <a16:creationId xmlns:a16="http://schemas.microsoft.com/office/drawing/2014/main" id="{4E5B5494-7231-4ADF-B652-3F9F315171DF}"/>
              </a:ext>
            </a:extLst>
          </p:cNvPr>
          <p:cNvSpPr/>
          <p:nvPr/>
        </p:nvSpPr>
        <p:spPr>
          <a:xfrm>
            <a:off x="1635164" y="2901876"/>
            <a:ext cx="3302594" cy="1054248"/>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Material Availability</a:t>
            </a:r>
            <a:endParaRPr lang="fa-IR" dirty="0"/>
          </a:p>
        </p:txBody>
      </p:sp>
      <p:sp>
        <p:nvSpPr>
          <p:cNvPr id="4" name="Rectangle 3">
            <a:extLst>
              <a:ext uri="{FF2B5EF4-FFF2-40B4-BE49-F238E27FC236}">
                <a16:creationId xmlns:a16="http://schemas.microsoft.com/office/drawing/2014/main" id="{754F2AA3-495C-44D3-915B-9B24F0F48960}"/>
              </a:ext>
            </a:extLst>
          </p:cNvPr>
          <p:cNvSpPr/>
          <p:nvPr/>
        </p:nvSpPr>
        <p:spPr>
          <a:xfrm>
            <a:off x="7254244" y="2901876"/>
            <a:ext cx="3302594" cy="1054248"/>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The Acceptable Operating Pressure</a:t>
            </a:r>
            <a:endParaRPr lang="fa-IR" dirty="0"/>
          </a:p>
        </p:txBody>
      </p:sp>
      <p:sp>
        <p:nvSpPr>
          <p:cNvPr id="5" name="Oval 4">
            <a:extLst>
              <a:ext uri="{FF2B5EF4-FFF2-40B4-BE49-F238E27FC236}">
                <a16:creationId xmlns:a16="http://schemas.microsoft.com/office/drawing/2014/main" id="{CD439732-1362-4DC8-9529-C44BB7621E88}"/>
              </a:ext>
            </a:extLst>
          </p:cNvPr>
          <p:cNvSpPr/>
          <p:nvPr/>
        </p:nvSpPr>
        <p:spPr>
          <a:xfrm>
            <a:off x="4722429" y="1697593"/>
            <a:ext cx="2614463" cy="699138"/>
          </a:xfrm>
          <a:prstGeom prst="ellips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dirty="0"/>
              <a:t>a Change in</a:t>
            </a:r>
            <a:endParaRPr lang="fa-IR" dirty="0"/>
          </a:p>
        </p:txBody>
      </p:sp>
      <p:cxnSp>
        <p:nvCxnSpPr>
          <p:cNvPr id="11" name="Straight Arrow Connector 10">
            <a:extLst>
              <a:ext uri="{FF2B5EF4-FFF2-40B4-BE49-F238E27FC236}">
                <a16:creationId xmlns:a16="http://schemas.microsoft.com/office/drawing/2014/main" id="{B9F361C1-B29C-4540-9DA4-D0B985BFD695}"/>
              </a:ext>
            </a:extLst>
          </p:cNvPr>
          <p:cNvCxnSpPr>
            <a:stCxn id="2" idx="4"/>
            <a:endCxn id="5" idx="0"/>
          </p:cNvCxnSpPr>
          <p:nvPr/>
        </p:nvCxnSpPr>
        <p:spPr>
          <a:xfrm>
            <a:off x="6029661" y="1322879"/>
            <a:ext cx="0" cy="37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9C11814-724F-4C97-B119-361515EDF97C}"/>
              </a:ext>
            </a:extLst>
          </p:cNvPr>
          <p:cNvCxnSpPr>
            <a:stCxn id="5" idx="3"/>
            <a:endCxn id="3" idx="0"/>
          </p:cNvCxnSpPr>
          <p:nvPr/>
        </p:nvCxnSpPr>
        <p:spPr>
          <a:xfrm flipH="1">
            <a:off x="3286461" y="2294345"/>
            <a:ext cx="1818847" cy="607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AE595BC-EC33-4041-BAB7-50F3632C6C36}"/>
              </a:ext>
            </a:extLst>
          </p:cNvPr>
          <p:cNvCxnSpPr>
            <a:stCxn id="5" idx="5"/>
            <a:endCxn id="4" idx="0"/>
          </p:cNvCxnSpPr>
          <p:nvPr/>
        </p:nvCxnSpPr>
        <p:spPr>
          <a:xfrm>
            <a:off x="6954013" y="2294345"/>
            <a:ext cx="1951528" cy="607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667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2E2EE6-4163-4415-B34E-DA4F5320269E}"/>
              </a:ext>
            </a:extLst>
          </p:cNvPr>
          <p:cNvSpPr txBox="1"/>
          <p:nvPr/>
        </p:nvSpPr>
        <p:spPr>
          <a:xfrm>
            <a:off x="1682739" y="985605"/>
            <a:ext cx="9246518" cy="3970318"/>
          </a:xfrm>
          <a:prstGeom prst="rect">
            <a:avLst/>
          </a:prstGeom>
          <a:noFill/>
        </p:spPr>
        <p:txBody>
          <a:bodyPr wrap="square" rtlCol="1">
            <a:spAutoFit/>
          </a:bodyPr>
          <a:lstStyle/>
          <a:p>
            <a:pPr marL="285750" indent="-285750" algn="just">
              <a:buFont typeface="Arial" panose="020B0604020202020204" pitchFamily="34" charset="0"/>
              <a:buChar char="•"/>
            </a:pPr>
            <a:r>
              <a:rPr lang="en-US" dirty="0"/>
              <a:t>Today a much wider range of materials are available and from a greater number of suppliers.</a:t>
            </a:r>
          </a:p>
          <a:p>
            <a:pPr marL="285750" indent="-285750" algn="just">
              <a:buFont typeface="Arial" panose="020B0604020202020204" pitchFamily="34" charset="0"/>
              <a:buChar char="•"/>
            </a:pPr>
            <a:r>
              <a:rPr lang="en-US" dirty="0"/>
              <a:t>High strength materials were all introduced since 2013, when the first 130 </a:t>
            </a:r>
            <a:r>
              <a:rPr lang="en-US" dirty="0" err="1"/>
              <a:t>Ksi</a:t>
            </a:r>
            <a:r>
              <a:rPr lang="en-US" dirty="0"/>
              <a:t> was available.</a:t>
            </a:r>
          </a:p>
          <a:p>
            <a:pPr marL="285750" indent="-285750" algn="just">
              <a:buFont typeface="Arial" panose="020B0604020202020204" pitchFamily="34" charset="0"/>
              <a:buChar char="•"/>
            </a:pPr>
            <a:r>
              <a:rPr lang="en-US" dirty="0"/>
              <a:t>The acceptable operating pressures have changed considerably since 1997.</a:t>
            </a:r>
          </a:p>
          <a:p>
            <a:pPr marL="285750" indent="-285750" algn="just">
              <a:buFont typeface="Arial" panose="020B0604020202020204" pitchFamily="34" charset="0"/>
              <a:buChar char="•"/>
            </a:pPr>
            <a:r>
              <a:rPr lang="en-US" dirty="0"/>
              <a:t>At first, operations with over 4000 psi for 1.75” were considered high and strings expected to have an operational life of several years.</a:t>
            </a:r>
          </a:p>
          <a:p>
            <a:pPr marL="285750" indent="-285750" algn="just">
              <a:buFont typeface="Arial" panose="020B0604020202020204" pitchFamily="34" charset="0"/>
              <a:buChar char="•"/>
            </a:pPr>
            <a:r>
              <a:rPr lang="en-US" dirty="0"/>
              <a:t>North America operations and unit counts had been changed, and it had been influenced significantly by this change.</a:t>
            </a:r>
          </a:p>
          <a:p>
            <a:pPr marL="285750" indent="-285750" algn="just">
              <a:buFont typeface="Arial" panose="020B0604020202020204" pitchFamily="34" charset="0"/>
              <a:buChar char="•"/>
            </a:pPr>
            <a:r>
              <a:rPr lang="en-US" dirty="0"/>
              <a:t>Interventions frequently conducted at over 8000 psi &amp; string life that can be better to measured in weeks.</a:t>
            </a:r>
          </a:p>
          <a:p>
            <a:pPr marL="285750" indent="-285750" algn="just">
              <a:buFont typeface="Arial" panose="020B0604020202020204" pitchFamily="34" charset="0"/>
              <a:buChar char="•"/>
            </a:pPr>
            <a:r>
              <a:rPr lang="en-US" dirty="0"/>
              <a:t>Another factor that contributed to the increase in 90 Grade strings was the approval of this Grade for sour service within the service company at around 2009.</a:t>
            </a:r>
            <a:endParaRPr lang="fa-IR" dirty="0"/>
          </a:p>
        </p:txBody>
      </p:sp>
    </p:spTree>
    <p:extLst>
      <p:ext uri="{BB962C8B-B14F-4D97-AF65-F5344CB8AC3E}">
        <p14:creationId xmlns:p14="http://schemas.microsoft.com/office/powerpoint/2010/main" val="209653180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1487</TotalTime>
  <Words>3004</Words>
  <Application>Microsoft Office PowerPoint</Application>
  <PresentationFormat>Widescreen</PresentationFormat>
  <Paragraphs>333</Paragraphs>
  <Slides>60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Cambria Math</vt:lpstr>
      <vt:lpstr>Century Gothic</vt:lpstr>
      <vt:lpstr>Wingdings 3</vt:lpstr>
      <vt:lpstr>Wisp</vt:lpstr>
      <vt:lpstr>Past and Present Coiled Tubing String Failures: History and Recent New Failures Mechanisms</vt:lpstr>
      <vt:lpstr>Comparison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Corrosion</vt:lpstr>
      <vt:lpstr>PowerPoint Presentation</vt:lpstr>
      <vt:lpstr>Storage Corrosion</vt:lpstr>
      <vt:lpstr>PowerPoint Presentation</vt:lpstr>
      <vt:lpstr>PowerPoint Presentation</vt:lpstr>
      <vt:lpstr>PowerPoint Presentation</vt:lpstr>
      <vt:lpstr>Corrosion Operations</vt:lpstr>
      <vt:lpstr>PowerPoint Presentation</vt:lpstr>
      <vt:lpstr>PowerPoint Presentation</vt:lpstr>
      <vt:lpstr>Microbiological Influenced Corrosion (MIC)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Mechanical Damage</vt:lpstr>
      <vt:lpstr>PowerPoint Presentation</vt:lpstr>
      <vt:lpstr>PowerPoint Presentation</vt:lpstr>
      <vt:lpstr>Longitudinal Plowing Marks (LPM)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Manufacturing Flaws</vt:lpstr>
      <vt:lpstr>Human Error</vt:lpstr>
      <vt:lpstr>PowerPoint Presentation</vt:lpstr>
      <vt:lpstr>PowerPoint Presentation</vt:lpstr>
      <vt:lpstr>Pure Fatigue</vt:lpstr>
      <vt:lpstr>Fatigue on High-Strength Bias Welds (CT 100+)</vt:lpstr>
      <vt:lpstr>PowerPoint Presentation</vt:lpstr>
      <vt:lpstr>PowerPoint Presentation</vt:lpstr>
      <vt:lpstr>External Abrasion</vt:lpstr>
      <vt:lpstr>PowerPoint Presentation</vt:lpstr>
      <vt:lpstr>Erosion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Past and Present Coiled Tubing String Failures - History and Recent New Failures Mechanisms</dc:title>
  <dc:creator>Jalal</dc:creator>
  <cp:lastModifiedBy>Jalal Alali</cp:lastModifiedBy>
  <cp:revision>289</cp:revision>
  <dcterms:created xsi:type="dcterms:W3CDTF">2018-06-11T16:47:35Z</dcterms:created>
  <dcterms:modified xsi:type="dcterms:W3CDTF">2024-02-26T01:07:04Z</dcterms:modified>
</cp:coreProperties>
</file>